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64" r:id="rId1"/>
    <p:sldMasterId id="2147483990" r:id="rId2"/>
  </p:sldMasterIdLst>
  <p:notesMasterIdLst>
    <p:notesMasterId r:id="rId30"/>
  </p:notesMasterIdLst>
  <p:handoutMasterIdLst>
    <p:handoutMasterId r:id="rId31"/>
  </p:handoutMasterIdLst>
  <p:sldIdLst>
    <p:sldId id="3058" r:id="rId3"/>
    <p:sldId id="2941" r:id="rId4"/>
    <p:sldId id="3112" r:id="rId5"/>
    <p:sldId id="3034" r:id="rId6"/>
    <p:sldId id="3082" r:id="rId7"/>
    <p:sldId id="3020" r:id="rId8"/>
    <p:sldId id="3047" r:id="rId9"/>
    <p:sldId id="3051" r:id="rId10"/>
    <p:sldId id="3102" r:id="rId11"/>
    <p:sldId id="3107" r:id="rId12"/>
    <p:sldId id="3106" r:id="rId13"/>
    <p:sldId id="3101" r:id="rId14"/>
    <p:sldId id="3096" r:id="rId15"/>
    <p:sldId id="260" r:id="rId16"/>
    <p:sldId id="3097" r:id="rId17"/>
    <p:sldId id="3099" r:id="rId18"/>
    <p:sldId id="2910" r:id="rId19"/>
    <p:sldId id="3113" r:id="rId20"/>
    <p:sldId id="1309" r:id="rId21"/>
    <p:sldId id="3013" r:id="rId22"/>
    <p:sldId id="3114" r:id="rId23"/>
    <p:sldId id="3117" r:id="rId24"/>
    <p:sldId id="671" r:id="rId25"/>
    <p:sldId id="2909" r:id="rId26"/>
    <p:sldId id="3115" r:id="rId27"/>
    <p:sldId id="3124" r:id="rId28"/>
    <p:sldId id="3123" r:id="rId29"/>
  </p:sldIdLst>
  <p:sldSz cx="9144000" cy="6858000" type="screen4x3"/>
  <p:notesSz cx="6797675" cy="9926638"/>
  <p:embeddedFontLst>
    <p:embeddedFont>
      <p:font typeface="Calibri" panose="020F0502020204030204" pitchFamily="34" charset="0"/>
      <p:regular r:id="rId32"/>
      <p:bold r:id="rId33"/>
      <p:italic r:id="rId34"/>
      <p:boldItalic r:id="rId35"/>
    </p:embeddedFont>
    <p:embeddedFont>
      <p:font typeface="IBM Plex Sans" panose="020B0503050203000203" pitchFamily="34" charset="0"/>
      <p:regular r:id="rId36"/>
      <p:bold r:id="rId37"/>
      <p:italic r:id="rId38"/>
    </p:embeddedFont>
    <p:embeddedFont>
      <p:font typeface="IBMPlexMono" panose="020B0509050203000203" pitchFamily="49" charset="77"/>
      <p:regular r:id="rId39"/>
    </p:embeddedFont>
    <p:embeddedFont>
      <p:font typeface="Proxima Nova" panose="02000506030000020004" pitchFamily="2" charset="77"/>
      <p:regular r:id="rId40"/>
      <p:bold r:id="rId40"/>
      <p:italic r:id="rId40"/>
      <p:boldItalic r:id="rId40"/>
    </p:embeddedFont>
    <p:embeddedFont>
      <p:font typeface="Proxima Nova Lt" panose="02000506030000020004" pitchFamily="2" charset="77"/>
      <p:regular r:id="rId41"/>
      <p:bold r:id="rId42"/>
    </p:embeddedFont>
    <p:embeddedFont>
      <p:font typeface="Proxima Nova Rg" panose="02000506030000020004" pitchFamily="2" charset="77"/>
      <p:regular r:id="rId43"/>
    </p:embeddedFont>
    <p:embeddedFont>
      <p:font typeface="Proxima Nova Semibold" panose="02000506030000020004" pitchFamily="2" charset="77"/>
      <p:regular r:id="rId40"/>
      <p:bold r:id="rId40"/>
      <p:italic r:id="rId40"/>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9" userDrawn="1">
          <p15:clr>
            <a:srgbClr val="A4A3A4"/>
          </p15:clr>
        </p15:guide>
        <p15:guide id="3" pos="54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505"/>
    <a:srgbClr val="E2F0D9"/>
    <a:srgbClr val="E8F0FF"/>
    <a:srgbClr val="003D6C"/>
    <a:srgbClr val="FFFFFF"/>
    <a:srgbClr val="00467E"/>
    <a:srgbClr val="E8E8F1"/>
    <a:srgbClr val="000000"/>
    <a:srgbClr val="E9F5FE"/>
    <a:srgbClr val="0054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63"/>
    <p:restoredTop sz="86401"/>
  </p:normalViewPr>
  <p:slideViewPr>
    <p:cSldViewPr snapToGrid="0">
      <p:cViewPr varScale="1">
        <p:scale>
          <a:sx n="128" d="100"/>
          <a:sy n="128" d="100"/>
        </p:scale>
        <p:origin x="1920" y="176"/>
      </p:cViewPr>
      <p:guideLst>
        <p:guide orient="horz" pos="2160"/>
        <p:guide pos="249"/>
        <p:guide pos="548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7000"/>
    </p:cViewPr>
  </p:sorterViewPr>
  <p:notesViewPr>
    <p:cSldViewPr snapToGrid="0">
      <p:cViewPr>
        <p:scale>
          <a:sx n="100" d="100"/>
          <a:sy n="100" d="100"/>
        </p:scale>
        <p:origin x="-2688" y="177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NUL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984B8FF-0B75-DA48-B9EC-DCF9AF3E1D4E}"/>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Proxima Nova Rg" panose="02000506030000020004" pitchFamily="2" charset="77"/>
            </a:endParaRPr>
          </a:p>
        </p:txBody>
      </p:sp>
      <p:sp>
        <p:nvSpPr>
          <p:cNvPr id="101379" name="Rectangle 3">
            <a:extLst>
              <a:ext uri="{FF2B5EF4-FFF2-40B4-BE49-F238E27FC236}">
                <a16:creationId xmlns:a16="http://schemas.microsoft.com/office/drawing/2014/main" id="{EFFFD426-23F9-974F-91A4-4F7DD0192FE2}"/>
              </a:ext>
            </a:extLst>
          </p:cNvPr>
          <p:cNvSpPr>
            <a:spLocks noGrp="1" noChangeArrowheads="1"/>
          </p:cNvSpPr>
          <p:nvPr>
            <p:ph type="dt" sz="quarter"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u="none">
                <a:solidFill>
                  <a:schemeClr val="tx1"/>
                </a:solidFill>
                <a:latin typeface="Arial" charset="0"/>
                <a:ea typeface="MS PGothic" pitchFamily="34" charset="-128"/>
                <a:cs typeface="+mn-cs"/>
              </a:defRPr>
            </a:lvl1pPr>
          </a:lstStyle>
          <a:p>
            <a:pPr>
              <a:defRPr/>
            </a:pPr>
            <a:endParaRPr lang="en-US" altLang="en-US" dirty="0">
              <a:latin typeface="Proxima Nova Rg" panose="02000506030000020004" pitchFamily="2" charset="77"/>
            </a:endParaRPr>
          </a:p>
        </p:txBody>
      </p:sp>
      <p:sp>
        <p:nvSpPr>
          <p:cNvPr id="101380" name="Rectangle 4">
            <a:extLst>
              <a:ext uri="{FF2B5EF4-FFF2-40B4-BE49-F238E27FC236}">
                <a16:creationId xmlns:a16="http://schemas.microsoft.com/office/drawing/2014/main" id="{6E35C815-8D72-9445-A39A-C9DD4B700B75}"/>
              </a:ext>
            </a:extLst>
          </p:cNvPr>
          <p:cNvSpPr>
            <a:spLocks noGrp="1" noChangeArrowheads="1"/>
          </p:cNvSpPr>
          <p:nvPr>
            <p:ph type="ftr" sz="quarter" idx="2"/>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Proxima Nova Rg" panose="02000506030000020004" pitchFamily="2" charset="77"/>
            </a:endParaRPr>
          </a:p>
        </p:txBody>
      </p:sp>
      <p:sp>
        <p:nvSpPr>
          <p:cNvPr id="101381" name="Rectangle 5">
            <a:extLst>
              <a:ext uri="{FF2B5EF4-FFF2-40B4-BE49-F238E27FC236}">
                <a16:creationId xmlns:a16="http://schemas.microsoft.com/office/drawing/2014/main" id="{1080DCF5-FD26-5643-809F-EA83AB6E144E}"/>
              </a:ext>
            </a:extLst>
          </p:cNvPr>
          <p:cNvSpPr>
            <a:spLocks noGrp="1" noChangeArrowheads="1"/>
          </p:cNvSpPr>
          <p:nvPr>
            <p:ph type="sldNum" sz="quarter" idx="3"/>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u="none">
                <a:solidFill>
                  <a:schemeClr val="tx1"/>
                </a:solidFill>
                <a:latin typeface="Arial" panose="020B0604020202020204" pitchFamily="34" charset="0"/>
              </a:defRPr>
            </a:lvl1pPr>
          </a:lstStyle>
          <a:p>
            <a:fld id="{04F43253-F3AC-1E47-A433-0D9059303E69}" type="slidenum">
              <a:rPr lang="en-ZA" altLang="ja-JP">
                <a:latin typeface="Proxima Nova Rg" panose="02000506030000020004" pitchFamily="2" charset="77"/>
              </a:rPr>
              <a:pPr/>
              <a:t>‹#›</a:t>
            </a:fld>
            <a:endParaRPr lang="en-ZA" altLang="ja-JP" dirty="0">
              <a:latin typeface="Proxima Nova Rg" panose="02000506030000020004" pitchFamily="2" charset="77"/>
            </a:endParaRPr>
          </a:p>
        </p:txBody>
      </p:sp>
    </p:spTree>
    <p:extLst>
      <p:ext uri="{BB962C8B-B14F-4D97-AF65-F5344CB8AC3E}">
        <p14:creationId xmlns:p14="http://schemas.microsoft.com/office/powerpoint/2010/main" val="2943606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223A5BD-7F7A-E143-8132-BFF0F426BD9F}"/>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i="0" u="none">
                <a:solidFill>
                  <a:schemeClr val="tx1"/>
                </a:solidFill>
                <a:latin typeface="Proxima Nova Rg" panose="02000506030000020004" pitchFamily="2" charset="77"/>
                <a:ea typeface="MS PGothic" pitchFamily="34" charset="-128"/>
                <a:cs typeface="+mn-cs"/>
              </a:defRPr>
            </a:lvl1pPr>
          </a:lstStyle>
          <a:p>
            <a:pPr>
              <a:defRPr/>
            </a:pPr>
            <a:endParaRPr lang="en-US" altLang="en-US" dirty="0"/>
          </a:p>
        </p:txBody>
      </p:sp>
      <p:sp>
        <p:nvSpPr>
          <p:cNvPr id="4099" name="Rectangle 3">
            <a:extLst>
              <a:ext uri="{FF2B5EF4-FFF2-40B4-BE49-F238E27FC236}">
                <a16:creationId xmlns:a16="http://schemas.microsoft.com/office/drawing/2014/main" id="{101DE64D-607C-294D-9394-939A463973BA}"/>
              </a:ext>
            </a:extLst>
          </p:cNvPr>
          <p:cNvSpPr>
            <a:spLocks noGrp="1" noChangeArrowheads="1"/>
          </p:cNvSpPr>
          <p:nvPr>
            <p:ph type="dt"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i="0" u="none">
                <a:solidFill>
                  <a:schemeClr val="tx1"/>
                </a:solidFill>
                <a:latin typeface="Proxima Nova Rg" panose="02000506030000020004" pitchFamily="2" charset="77"/>
                <a:ea typeface="MS PGothic" pitchFamily="34" charset="-128"/>
                <a:cs typeface="+mn-cs"/>
              </a:defRPr>
            </a:lvl1pPr>
          </a:lstStyle>
          <a:p>
            <a:pPr>
              <a:defRPr/>
            </a:pPr>
            <a:endParaRPr lang="en-US" altLang="en-US" dirty="0"/>
          </a:p>
        </p:txBody>
      </p:sp>
      <p:sp>
        <p:nvSpPr>
          <p:cNvPr id="18436" name="Rectangle 4">
            <a:extLst>
              <a:ext uri="{FF2B5EF4-FFF2-40B4-BE49-F238E27FC236}">
                <a16:creationId xmlns:a16="http://schemas.microsoft.com/office/drawing/2014/main" id="{A221576B-D720-514B-8A39-45000295771F}"/>
              </a:ext>
            </a:extLst>
          </p:cNvPr>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1FCD9881-1A9F-B240-BC73-CC424F12CEFB}"/>
              </a:ext>
            </a:extLst>
          </p:cNvPr>
          <p:cNvSpPr>
            <a:spLocks noGrp="1" noChangeArrowheads="1"/>
          </p:cNvSpPr>
          <p:nvPr>
            <p:ph type="body" sz="quarter" idx="3"/>
          </p:nvPr>
        </p:nvSpPr>
        <p:spPr bwMode="auto">
          <a:xfrm>
            <a:off x="679450" y="4714875"/>
            <a:ext cx="5438775" cy="44672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ZA" noProof="0" dirty="0"/>
              <a:t>Click to edit Master text styles</a:t>
            </a:r>
          </a:p>
          <a:p>
            <a:pPr lvl="1"/>
            <a:r>
              <a:rPr lang="en-ZA" noProof="0" dirty="0"/>
              <a:t>Second level</a:t>
            </a:r>
          </a:p>
          <a:p>
            <a:pPr lvl="2"/>
            <a:r>
              <a:rPr lang="en-ZA" noProof="0" dirty="0"/>
              <a:t>Third level</a:t>
            </a:r>
          </a:p>
          <a:p>
            <a:pPr lvl="3"/>
            <a:r>
              <a:rPr lang="en-ZA" noProof="0" dirty="0"/>
              <a:t>Fourth level</a:t>
            </a:r>
          </a:p>
          <a:p>
            <a:pPr lvl="4"/>
            <a:r>
              <a:rPr lang="en-ZA" noProof="0" dirty="0"/>
              <a:t>Fifth level</a:t>
            </a:r>
          </a:p>
        </p:txBody>
      </p:sp>
      <p:sp>
        <p:nvSpPr>
          <p:cNvPr id="4102" name="Rectangle 6">
            <a:extLst>
              <a:ext uri="{FF2B5EF4-FFF2-40B4-BE49-F238E27FC236}">
                <a16:creationId xmlns:a16="http://schemas.microsoft.com/office/drawing/2014/main" id="{45B1C2EB-5663-5A43-A47C-7858F9BA8F61}"/>
              </a:ext>
            </a:extLst>
          </p:cNvPr>
          <p:cNvSpPr>
            <a:spLocks noGrp="1" noChangeArrowheads="1"/>
          </p:cNvSpPr>
          <p:nvPr>
            <p:ph type="ftr" sz="quarter" idx="4"/>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i="0" u="none">
                <a:solidFill>
                  <a:schemeClr val="tx1"/>
                </a:solidFill>
                <a:latin typeface="Proxima Nova Rg" panose="02000506030000020004" pitchFamily="2" charset="77"/>
                <a:ea typeface="MS PGothic" pitchFamily="34" charset="-128"/>
                <a:cs typeface="+mn-cs"/>
              </a:defRPr>
            </a:lvl1pPr>
          </a:lstStyle>
          <a:p>
            <a:pPr>
              <a:defRPr/>
            </a:pPr>
            <a:endParaRPr lang="en-US" altLang="en-US" dirty="0"/>
          </a:p>
        </p:txBody>
      </p:sp>
      <p:sp>
        <p:nvSpPr>
          <p:cNvPr id="4103" name="Rectangle 7">
            <a:extLst>
              <a:ext uri="{FF2B5EF4-FFF2-40B4-BE49-F238E27FC236}">
                <a16:creationId xmlns:a16="http://schemas.microsoft.com/office/drawing/2014/main" id="{0C936913-6953-A04D-A70C-AD43C1FC14B4}"/>
              </a:ext>
            </a:extLst>
          </p:cNvPr>
          <p:cNvSpPr>
            <a:spLocks noGrp="1" noChangeArrowheads="1"/>
          </p:cNvSpPr>
          <p:nvPr>
            <p:ph type="sldNum" sz="quarter" idx="5"/>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i="0" u="none">
                <a:solidFill>
                  <a:schemeClr val="tx1"/>
                </a:solidFill>
                <a:latin typeface="Proxima Nova Rg" panose="02000506030000020004" pitchFamily="2" charset="77"/>
              </a:defRPr>
            </a:lvl1pPr>
          </a:lstStyle>
          <a:p>
            <a:fld id="{A38F88CD-E6A9-4549-9759-3E60CAEE3DFF}" type="slidenum">
              <a:rPr lang="en-ZA" altLang="ja-JP" smtClean="0"/>
              <a:pPr/>
              <a:t>‹#›</a:t>
            </a:fld>
            <a:endParaRPr lang="en-ZA" altLang="ja-JP" dirty="0"/>
          </a:p>
        </p:txBody>
      </p:sp>
    </p:spTree>
    <p:extLst>
      <p:ext uri="{BB962C8B-B14F-4D97-AF65-F5344CB8AC3E}">
        <p14:creationId xmlns:p14="http://schemas.microsoft.com/office/powerpoint/2010/main" val="17083457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b="0" i="0" kern="1200">
        <a:solidFill>
          <a:schemeClr val="tx1"/>
        </a:solidFill>
        <a:latin typeface="Proxima Nova Rg" panose="02000506030000020004" pitchFamily="2" charset="77"/>
        <a:ea typeface="MS PGothic" charset="0"/>
        <a:cs typeface="MS PGothic" charset="0"/>
      </a:defRPr>
    </a:lvl1pPr>
    <a:lvl2pPr marL="457200" algn="l" rtl="0" eaLnBrk="0" fontAlgn="base" hangingPunct="0">
      <a:spcBef>
        <a:spcPct val="30000"/>
      </a:spcBef>
      <a:spcAft>
        <a:spcPct val="0"/>
      </a:spcAft>
      <a:defRPr kumimoji="1" sz="1200" b="0" i="0" kern="1200">
        <a:solidFill>
          <a:schemeClr val="tx1"/>
        </a:solidFill>
        <a:latin typeface="Proxima Nova Rg" panose="02000506030000020004" pitchFamily="2" charset="77"/>
        <a:ea typeface="MS PGothic" charset="0"/>
        <a:cs typeface="MS PGothic" charset="0"/>
      </a:defRPr>
    </a:lvl2pPr>
    <a:lvl3pPr marL="914400" algn="l" rtl="0" eaLnBrk="0" fontAlgn="base" hangingPunct="0">
      <a:spcBef>
        <a:spcPct val="30000"/>
      </a:spcBef>
      <a:spcAft>
        <a:spcPct val="0"/>
      </a:spcAft>
      <a:defRPr kumimoji="1" sz="1200" b="0" i="0" kern="1200">
        <a:solidFill>
          <a:schemeClr val="tx1"/>
        </a:solidFill>
        <a:latin typeface="Proxima Nova Rg" panose="02000506030000020004" pitchFamily="2" charset="77"/>
        <a:ea typeface="MS PGothic" charset="0"/>
        <a:cs typeface="MS PGothic" charset="0"/>
      </a:defRPr>
    </a:lvl3pPr>
    <a:lvl4pPr marL="1371600" algn="l" rtl="0" eaLnBrk="0" fontAlgn="base" hangingPunct="0">
      <a:spcBef>
        <a:spcPct val="30000"/>
      </a:spcBef>
      <a:spcAft>
        <a:spcPct val="0"/>
      </a:spcAft>
      <a:defRPr kumimoji="1" sz="1200" b="0" i="0" kern="1200">
        <a:solidFill>
          <a:schemeClr val="tx1"/>
        </a:solidFill>
        <a:latin typeface="Proxima Nova Rg" panose="02000506030000020004" pitchFamily="2" charset="77"/>
        <a:ea typeface="MS PGothic" charset="0"/>
        <a:cs typeface="MS PGothic" charset="0"/>
      </a:defRPr>
    </a:lvl4pPr>
    <a:lvl5pPr marL="1828800" algn="l" rtl="0" eaLnBrk="0" fontAlgn="base" hangingPunct="0">
      <a:spcBef>
        <a:spcPct val="30000"/>
      </a:spcBef>
      <a:spcAft>
        <a:spcPct val="0"/>
      </a:spcAft>
      <a:defRPr kumimoji="1" sz="1200" b="0" i="0" kern="1200">
        <a:solidFill>
          <a:schemeClr val="tx1"/>
        </a:solidFill>
        <a:latin typeface="Proxima Nova Rg" panose="02000506030000020004" pitchFamily="2" charset="77"/>
        <a:ea typeface="MS PGothic" charset="0"/>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869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2</a:t>
            </a:fld>
            <a:endParaRPr lang="en-ZA" altLang="ja-JP"/>
          </a:p>
        </p:txBody>
      </p:sp>
    </p:spTree>
    <p:extLst>
      <p:ext uri="{BB962C8B-B14F-4D97-AF65-F5344CB8AC3E}">
        <p14:creationId xmlns:p14="http://schemas.microsoft.com/office/powerpoint/2010/main" val="256139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a:extLst>
              <a:ext uri="{FF2B5EF4-FFF2-40B4-BE49-F238E27FC236}">
                <a16:creationId xmlns:a16="http://schemas.microsoft.com/office/drawing/2014/main" id="{6800C514-07DF-2E4E-8F16-24DDB4EE87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88C4015-D867-B74A-9729-CB2E64C0DFA8}" type="slidenum">
              <a:rPr lang="pt-BR" altLang="en-US" smtClean="0"/>
              <a:pPr>
                <a:spcBef>
                  <a:spcPct val="0"/>
                </a:spcBef>
              </a:pPr>
              <a:t>5</a:t>
            </a:fld>
            <a:endParaRPr lang="pt-BR" altLang="en-US"/>
          </a:p>
        </p:txBody>
      </p:sp>
      <p:sp>
        <p:nvSpPr>
          <p:cNvPr id="140290" name="Rectangle 2">
            <a:extLst>
              <a:ext uri="{FF2B5EF4-FFF2-40B4-BE49-F238E27FC236}">
                <a16:creationId xmlns:a16="http://schemas.microsoft.com/office/drawing/2014/main" id="{830AEF62-E603-5743-9384-379826F2BA4B}"/>
              </a:ext>
            </a:extLst>
          </p:cNvPr>
          <p:cNvSpPr>
            <a:spLocks noGrp="1" noRot="1" noChangeAspect="1" noChangeArrowheads="1" noTextEdit="1"/>
          </p:cNvSpPr>
          <p:nvPr>
            <p:ph type="sldImg"/>
          </p:nvPr>
        </p:nvSpPr>
        <p:spPr>
          <a:xfrm>
            <a:off x="917575" y="744538"/>
            <a:ext cx="4962525" cy="3722687"/>
          </a:xfrm>
          <a:ln/>
        </p:spPr>
      </p:sp>
      <p:sp>
        <p:nvSpPr>
          <p:cNvPr id="140291" name="Rectangle 3">
            <a:extLst>
              <a:ext uri="{FF2B5EF4-FFF2-40B4-BE49-F238E27FC236}">
                <a16:creationId xmlns:a16="http://schemas.microsoft.com/office/drawing/2014/main" id="{45156D7E-BD74-334D-8A7E-0D7E2DF165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en-US"/>
          </a:p>
        </p:txBody>
      </p:sp>
    </p:spTree>
    <p:extLst>
      <p:ext uri="{BB962C8B-B14F-4D97-AF65-F5344CB8AC3E}">
        <p14:creationId xmlns:p14="http://schemas.microsoft.com/office/powerpoint/2010/main" val="1440106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hdr" idx="2"/>
          </p:nvPr>
        </p:nvSpPr>
        <p:spPr>
          <a:xfrm>
            <a:off x="1" y="0"/>
            <a:ext cx="3026833" cy="46579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Presentation title</a:t>
            </a:r>
            <a:endParaRPr/>
          </a:p>
        </p:txBody>
      </p:sp>
      <p:sp>
        <p:nvSpPr>
          <p:cNvPr id="111" name="Google Shape;111;p5:notes"/>
          <p:cNvSpPr>
            <a:spLocks noGrp="1" noRot="1" noChangeAspect="1"/>
          </p:cNvSpPr>
          <p:nvPr>
            <p:ph type="sldImg" idx="3"/>
          </p:nvPr>
        </p:nvSpPr>
        <p:spPr>
          <a:xfrm>
            <a:off x="140335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5:notes"/>
          <p:cNvSpPr txBox="1">
            <a:spLocks noGrp="1"/>
          </p:cNvSpPr>
          <p:nvPr>
            <p:ph type="body" idx="1"/>
          </p:nvPr>
        </p:nvSpPr>
        <p:spPr>
          <a:xfrm>
            <a:off x="698500" y="4467780"/>
            <a:ext cx="5588000" cy="36554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Paris Agreement is the main international climate change treaty;</a:t>
            </a:r>
            <a:endParaRPr/>
          </a:p>
          <a:p>
            <a:pPr marL="0" lvl="0" indent="0" algn="l" rtl="0">
              <a:spcBef>
                <a:spcPts val="0"/>
              </a:spcBef>
              <a:spcAft>
                <a:spcPts val="0"/>
              </a:spcAft>
              <a:buNone/>
            </a:pPr>
            <a:r>
              <a:rPr lang="en-GB"/>
              <a:t>It‘s goals are: 1. keep global warming below +2 C, or preferably +1.5 degrees; </a:t>
            </a:r>
            <a:endParaRPr/>
          </a:p>
          <a:p>
            <a:pPr marL="0" lvl="0" indent="0" algn="l" rtl="0">
              <a:spcBef>
                <a:spcPts val="0"/>
              </a:spcBef>
              <a:spcAft>
                <a:spcPts val="0"/>
              </a:spcAft>
              <a:buNone/>
            </a:pPr>
            <a:r>
              <a:rPr lang="en-GB"/>
              <a:t>2. to enhance ability to adapt to changes; </a:t>
            </a:r>
            <a:endParaRPr/>
          </a:p>
          <a:p>
            <a:pPr marL="0" lvl="0" indent="0" algn="l" rtl="0">
              <a:spcBef>
                <a:spcPts val="0"/>
              </a:spcBef>
              <a:spcAft>
                <a:spcPts val="0"/>
              </a:spcAft>
              <a:buNone/>
            </a:pPr>
            <a:r>
              <a:rPr lang="en-GB"/>
              <a:t>increase resilience, and increase finance flows in the context of sustainable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GB"/>
              <a:t>To reach these goals, the Paris Agreement outlines a „cycle“:</a:t>
            </a:r>
            <a:endParaRPr/>
          </a:p>
          <a:p>
            <a:pPr marL="546100" marR="0" lvl="1" indent="-273050" algn="l" rtl="0">
              <a:lnSpc>
                <a:spcPct val="100000"/>
              </a:lnSpc>
              <a:spcBef>
                <a:spcPts val="360"/>
              </a:spcBef>
              <a:spcAft>
                <a:spcPts val="0"/>
              </a:spcAft>
              <a:buClr>
                <a:schemeClr val="dk1"/>
              </a:buClr>
              <a:buSzPts val="1200"/>
              <a:buFont typeface="Calibri"/>
              <a:buChar char="•"/>
            </a:pPr>
            <a:r>
              <a:rPr lang="en-GB"/>
              <a:t>Top left: countries provide a national climate target every 5 y; they are „nationally determined“, but must be stronger than the previous targets; </a:t>
            </a:r>
            <a:r>
              <a:rPr lang="en-GB" sz="1200" b="1" i="1">
                <a:solidFill>
                  <a:srgbClr val="757070"/>
                </a:solidFill>
                <a:latin typeface="Arial"/>
                <a:ea typeface="Arial"/>
                <a:cs typeface="Arial"/>
                <a:sym typeface="Arial"/>
              </a:rPr>
              <a:t>Communicated individual efforts every </a:t>
            </a:r>
            <a:br>
              <a:rPr lang="en-GB" sz="1200" b="1" i="1">
                <a:solidFill>
                  <a:srgbClr val="757070"/>
                </a:solidFill>
                <a:latin typeface="Arial"/>
                <a:ea typeface="Arial"/>
                <a:cs typeface="Arial"/>
                <a:sym typeface="Arial"/>
              </a:rPr>
            </a:br>
            <a:r>
              <a:rPr lang="en-GB" sz="1200" b="1" i="1">
                <a:solidFill>
                  <a:srgbClr val="757070"/>
                </a:solidFill>
                <a:latin typeface="Arial"/>
                <a:ea typeface="Arial"/>
                <a:cs typeface="Arial"/>
                <a:sym typeface="Arial"/>
              </a:rPr>
              <a:t>5 years</a:t>
            </a:r>
            <a:endParaRPr/>
          </a:p>
          <a:p>
            <a:pPr marL="457200" lvl="1" indent="0" algn="l" rtl="0">
              <a:spcBef>
                <a:spcPts val="0"/>
              </a:spcBef>
              <a:spcAft>
                <a:spcPts val="0"/>
              </a:spcAft>
              <a:buNone/>
            </a:pPr>
            <a:endParaRPr/>
          </a:p>
          <a:p>
            <a:pPr marL="457200" lvl="1" indent="0" algn="l" rtl="0">
              <a:spcBef>
                <a:spcPts val="0"/>
              </a:spcBef>
              <a:spcAft>
                <a:spcPts val="0"/>
              </a:spcAft>
              <a:buNone/>
            </a:pPr>
            <a:r>
              <a:rPr lang="en-GB"/>
              <a:t>Starting in 2024 countries will </a:t>
            </a:r>
            <a:r>
              <a:rPr lang="en-GB" b="1"/>
              <a:t>report on progress – and reporting will take place every 2 years</a:t>
            </a:r>
            <a:r>
              <a:rPr lang="en-GB"/>
              <a:t> Every 2 years, countries report on emissions; reporting is more flexible for developing countries, but all should move towards stricter reporting over time;</a:t>
            </a:r>
            <a:endParaRPr/>
          </a:p>
          <a:p>
            <a:pPr marL="457200" lvl="1" indent="0" algn="l" rtl="0">
              <a:spcBef>
                <a:spcPts val="0"/>
              </a:spcBef>
              <a:spcAft>
                <a:spcPts val="0"/>
              </a:spcAft>
              <a:buNone/>
            </a:pPr>
            <a:endParaRPr/>
          </a:p>
          <a:p>
            <a:pPr marL="457200" lvl="1" indent="0" algn="l" rtl="0">
              <a:spcBef>
                <a:spcPts val="0"/>
              </a:spcBef>
              <a:spcAft>
                <a:spcPts val="0"/>
              </a:spcAft>
              <a:buNone/>
            </a:pPr>
            <a:r>
              <a:rPr lang="en-GB"/>
              <a:t>A globalstocktaking happens every 5 y to consider: </a:t>
            </a:r>
            <a:endParaRPr/>
          </a:p>
          <a:p>
            <a:pPr marL="685800" lvl="1" indent="-228600" algn="l" rtl="0">
              <a:spcBef>
                <a:spcPts val="0"/>
              </a:spcBef>
              <a:spcAft>
                <a:spcPts val="0"/>
              </a:spcAft>
              <a:buClr>
                <a:schemeClr val="dk1"/>
              </a:buClr>
              <a:buSzPts val="1200"/>
              <a:buFont typeface="Calibri"/>
              <a:buAutoNum type="arabicPeriod"/>
            </a:pPr>
            <a:r>
              <a:rPr lang="en-GB"/>
              <a:t>implementation; </a:t>
            </a:r>
            <a:endParaRPr/>
          </a:p>
          <a:p>
            <a:pPr marL="685800" lvl="1" indent="-228600" algn="l" rtl="0">
              <a:spcBef>
                <a:spcPts val="0"/>
              </a:spcBef>
              <a:spcAft>
                <a:spcPts val="0"/>
              </a:spcAft>
              <a:buClr>
                <a:schemeClr val="dk1"/>
              </a:buClr>
              <a:buSzPts val="1200"/>
              <a:buFont typeface="Calibri"/>
              <a:buAutoNum type="arabicPeriod"/>
            </a:pPr>
            <a:r>
              <a:rPr lang="en-GB"/>
              <a:t>2. collective progress towards the goals; for adaptation: progress towards adaptation goal and adequacy and effectiveness of adaptation action</a:t>
            </a:r>
            <a:endParaRPr/>
          </a:p>
          <a:p>
            <a:pPr marL="457200" lvl="1" indent="0" algn="l" rtl="0">
              <a:spcBef>
                <a:spcPts val="0"/>
              </a:spcBef>
              <a:spcAft>
                <a:spcPts val="0"/>
              </a:spcAft>
              <a:buNone/>
            </a:pPr>
            <a:r>
              <a:rPr lang="en-GB"/>
              <a:t>3. The stocktaking recommends ways to be more ambitious in the next cycle;</a:t>
            </a:r>
            <a:endParaRPr/>
          </a:p>
          <a:p>
            <a:pPr marL="457200" lvl="1" indent="0" algn="l" rtl="0">
              <a:spcBef>
                <a:spcPts val="0"/>
              </a:spcBef>
              <a:spcAft>
                <a:spcPts val="0"/>
              </a:spcAft>
              <a:buNone/>
            </a:pPr>
            <a:r>
              <a:rPr lang="en-GB"/>
              <a:t>Countries take the recommendations and their experiences home, and then, provide more ambitious targets in the next 5 year cycle.</a:t>
            </a:r>
            <a:endParaRPr/>
          </a:p>
          <a:p>
            <a:pPr marL="457200" lvl="1" indent="0" algn="l" rtl="0">
              <a:spcBef>
                <a:spcPts val="0"/>
              </a:spcBef>
              <a:spcAft>
                <a:spcPts val="0"/>
              </a:spcAft>
              <a:buNone/>
            </a:pPr>
            <a:endParaRPr/>
          </a:p>
          <a:p>
            <a:pPr marL="0" lvl="0" indent="0" algn="l" rtl="0">
              <a:spcBef>
                <a:spcPts val="0"/>
              </a:spcBef>
              <a:spcAft>
                <a:spcPts val="0"/>
              </a:spcAft>
              <a:buClr>
                <a:schemeClr val="dk1"/>
              </a:buClr>
              <a:buSzPts val="1600"/>
              <a:buFont typeface="Arial"/>
              <a:buNone/>
            </a:pPr>
            <a:r>
              <a:rPr lang="en-GB" sz="1600">
                <a:solidFill>
                  <a:schemeClr val="dk1"/>
                </a:solidFill>
                <a:latin typeface="Arial"/>
                <a:ea typeface="Arial"/>
                <a:cs typeface="Arial"/>
                <a:sym typeface="Arial"/>
              </a:rPr>
              <a:t>Transparency to build trust and confidence:</a:t>
            </a:r>
            <a:endParaRPr/>
          </a:p>
          <a:p>
            <a:pPr marL="0" lvl="0" indent="0" algn="l" rtl="0">
              <a:spcBef>
                <a:spcPts val="0"/>
              </a:spcBef>
              <a:spcAft>
                <a:spcPts val="0"/>
              </a:spcAft>
              <a:buNone/>
            </a:pPr>
            <a:r>
              <a:rPr lang="en-GB" sz="1600">
                <a:solidFill>
                  <a:schemeClr val="dk1"/>
                </a:solidFill>
                <a:latin typeface="Arial"/>
                <a:ea typeface="Arial"/>
                <a:cs typeface="Arial"/>
                <a:sym typeface="Arial"/>
              </a:rPr>
              <a:t>GHG Inventory</a:t>
            </a:r>
            <a:endParaRPr/>
          </a:p>
          <a:p>
            <a:pPr marL="0" lvl="0" indent="0" algn="l" rtl="0">
              <a:spcBef>
                <a:spcPts val="0"/>
              </a:spcBef>
              <a:spcAft>
                <a:spcPts val="0"/>
              </a:spcAft>
              <a:buNone/>
            </a:pPr>
            <a:r>
              <a:rPr lang="en-GB" sz="1600">
                <a:solidFill>
                  <a:schemeClr val="dk1"/>
                </a:solidFill>
                <a:latin typeface="Arial"/>
                <a:ea typeface="Arial"/>
                <a:cs typeface="Arial"/>
                <a:sym typeface="Arial"/>
              </a:rPr>
              <a:t>Progress on NDCs</a:t>
            </a:r>
            <a:endParaRPr/>
          </a:p>
          <a:p>
            <a:pPr marL="0" lvl="0" indent="0" algn="l" rtl="0">
              <a:spcBef>
                <a:spcPts val="0"/>
              </a:spcBef>
              <a:spcAft>
                <a:spcPts val="0"/>
              </a:spcAft>
              <a:buNone/>
            </a:pPr>
            <a:r>
              <a:rPr lang="en-GB" sz="1600">
                <a:solidFill>
                  <a:schemeClr val="dk1"/>
                </a:solidFill>
                <a:latin typeface="Arial"/>
                <a:ea typeface="Arial"/>
                <a:cs typeface="Arial"/>
                <a:sym typeface="Arial"/>
              </a:rPr>
              <a:t>Support provided</a:t>
            </a:r>
            <a:endParaRPr/>
          </a:p>
          <a:p>
            <a:pPr marL="0" lvl="0" indent="0" algn="l" rtl="0">
              <a:spcBef>
                <a:spcPts val="0"/>
              </a:spcBef>
              <a:spcAft>
                <a:spcPts val="0"/>
              </a:spcAft>
              <a:buNone/>
            </a:pPr>
            <a:r>
              <a:rPr lang="en-GB" sz="1600">
                <a:solidFill>
                  <a:schemeClr val="dk1"/>
                </a:solidFill>
                <a:latin typeface="Arial"/>
                <a:ea typeface="Arial"/>
                <a:cs typeface="Arial"/>
                <a:sym typeface="Arial"/>
              </a:rPr>
              <a:t>Support needed and received</a:t>
            </a:r>
            <a:endParaRPr/>
          </a:p>
          <a:p>
            <a:pPr marL="0" lvl="0" indent="0" algn="l" rtl="0">
              <a:spcBef>
                <a:spcPts val="0"/>
              </a:spcBef>
              <a:spcAft>
                <a:spcPts val="0"/>
              </a:spcAft>
              <a:buNone/>
            </a:pPr>
            <a:r>
              <a:rPr lang="en-GB" sz="1600">
                <a:solidFill>
                  <a:schemeClr val="dk1"/>
                </a:solidFill>
                <a:latin typeface="Arial"/>
                <a:ea typeface="Arial"/>
                <a:cs typeface="Arial"/>
                <a:sym typeface="Arial"/>
              </a:rPr>
              <a:t>Adaptation</a:t>
            </a:r>
            <a:endParaRPr/>
          </a:p>
          <a:p>
            <a:pPr marL="0" lvl="0" indent="0" algn="l" rtl="0">
              <a:spcBef>
                <a:spcPts val="0"/>
              </a:spcBef>
              <a:spcAft>
                <a:spcPts val="0"/>
              </a:spcAft>
              <a:buNone/>
            </a:pPr>
            <a:r>
              <a:rPr lang="en-GB" sz="1600">
                <a:solidFill>
                  <a:schemeClr val="dk1"/>
                </a:solidFill>
                <a:latin typeface="Arial"/>
                <a:ea typeface="Arial"/>
                <a:cs typeface="Arial"/>
                <a:sym typeface="Arial"/>
              </a:rPr>
              <a:t>L&amp;D</a:t>
            </a:r>
            <a:endParaRPr/>
          </a:p>
          <a:p>
            <a:pPr marL="273050" lvl="1" indent="0" algn="l" rtl="0">
              <a:spcBef>
                <a:spcPts val="0"/>
              </a:spcBef>
              <a:spcAft>
                <a:spcPts val="0"/>
              </a:spcAft>
              <a:buClr>
                <a:schemeClr val="dk1"/>
              </a:buClr>
              <a:buSzPts val="1200"/>
              <a:buFont typeface="Calibri"/>
              <a:buNone/>
            </a:pPr>
            <a:endParaRPr/>
          </a:p>
          <a:p>
            <a:pPr marL="457200" lvl="1" indent="0" algn="l" rtl="0">
              <a:spcBef>
                <a:spcPts val="0"/>
              </a:spcBef>
              <a:spcAft>
                <a:spcPts val="0"/>
              </a:spcAft>
              <a:buNone/>
            </a:pPr>
            <a:endParaRPr/>
          </a:p>
          <a:p>
            <a:pPr marL="457200" lvl="1" indent="0" algn="l" rtl="0">
              <a:spcBef>
                <a:spcPts val="0"/>
              </a:spcBef>
              <a:spcAft>
                <a:spcPts val="0"/>
              </a:spcAft>
              <a:buNone/>
            </a:pPr>
            <a:endParaRPr/>
          </a:p>
          <a:p>
            <a:pPr marL="457200" lvl="1" indent="0" algn="l" rtl="0">
              <a:spcBef>
                <a:spcPts val="0"/>
              </a:spcBef>
              <a:spcAft>
                <a:spcPts val="0"/>
              </a:spcAft>
              <a:buNone/>
            </a:pPr>
            <a:endParaRPr/>
          </a:p>
          <a:p>
            <a:pPr marL="273050" marR="0" lvl="1" indent="0" algn="l" rtl="0">
              <a:lnSpc>
                <a:spcPct val="100000"/>
              </a:lnSpc>
              <a:spcBef>
                <a:spcPts val="360"/>
              </a:spcBef>
              <a:spcAft>
                <a:spcPts val="0"/>
              </a:spcAft>
              <a:buClr>
                <a:schemeClr val="dk1"/>
              </a:buClr>
              <a:buSzPts val="1200"/>
              <a:buFont typeface="Arial"/>
              <a:buNone/>
            </a:pPr>
            <a:r>
              <a:rPr lang="en-GB" sz="1200">
                <a:solidFill>
                  <a:schemeClr val="dk1"/>
                </a:solidFill>
                <a:latin typeface="Arial"/>
                <a:ea typeface="Arial"/>
                <a:cs typeface="Arial"/>
                <a:sym typeface="Arial"/>
              </a:rPr>
              <a:t>In the Paris Agreement </a:t>
            </a:r>
            <a:r>
              <a:rPr lang="en-GB" sz="1200" b="1">
                <a:solidFill>
                  <a:schemeClr val="dk1"/>
                </a:solidFill>
                <a:latin typeface="Arial"/>
                <a:ea typeface="Arial"/>
                <a:cs typeface="Arial"/>
                <a:sym typeface="Arial"/>
              </a:rPr>
              <a:t>Article 14 The Global Stocktake</a:t>
            </a:r>
            <a:r>
              <a:rPr lang="en-GB" sz="1200">
                <a:solidFill>
                  <a:schemeClr val="dk1"/>
                </a:solidFill>
                <a:latin typeface="Arial"/>
                <a:ea typeface="Arial"/>
                <a:cs typeface="Arial"/>
                <a:sym typeface="Arial"/>
              </a:rPr>
              <a:t>, Parties agreed to measure collective progress towards achievement of the Paris Agreement goals: </a:t>
            </a:r>
            <a:r>
              <a:rPr lang="en-GB" sz="1200" b="1">
                <a:solidFill>
                  <a:schemeClr val="dk1"/>
                </a:solidFill>
                <a:latin typeface="Arial"/>
                <a:ea typeface="Arial"/>
                <a:cs typeface="Arial"/>
                <a:sym typeface="Arial"/>
              </a:rPr>
              <a:t>mitigation, adaptation, and the means of implementation and support</a:t>
            </a:r>
            <a:r>
              <a:rPr lang="en-GB" sz="1200">
                <a:solidFill>
                  <a:schemeClr val="dk1"/>
                </a:solidFill>
                <a:latin typeface="Arial"/>
                <a:ea typeface="Arial"/>
                <a:cs typeface="Arial"/>
                <a:sym typeface="Arial"/>
              </a:rPr>
              <a:t>. At the first meeting of the</a:t>
            </a:r>
            <a:r>
              <a:rPr lang="en-GB" sz="1200" b="1">
                <a:solidFill>
                  <a:schemeClr val="dk1"/>
                </a:solidFill>
                <a:latin typeface="Arial"/>
                <a:ea typeface="Arial"/>
                <a:cs typeface="Arial"/>
                <a:sym typeface="Arial"/>
              </a:rPr>
              <a:t> </a:t>
            </a:r>
            <a:r>
              <a:rPr lang="en-GB" sz="1200">
                <a:solidFill>
                  <a:schemeClr val="dk1"/>
                </a:solidFill>
                <a:latin typeface="Arial"/>
                <a:ea typeface="Arial"/>
                <a:cs typeface="Arial"/>
                <a:sym typeface="Arial"/>
              </a:rPr>
              <a:t>Conference of the Parties serving as the meeting of the Parties to the Paris Agreement (CMA) in 2018, Parties further decided that the global stocktake (GST) may also consider efforts on the social and economic consequences of </a:t>
            </a:r>
            <a:r>
              <a:rPr lang="en-GB" sz="1200" b="1">
                <a:solidFill>
                  <a:schemeClr val="dk1"/>
                </a:solidFill>
                <a:latin typeface="Arial"/>
                <a:ea typeface="Arial"/>
                <a:cs typeface="Arial"/>
                <a:sym typeface="Arial"/>
              </a:rPr>
              <a:t>response measures</a:t>
            </a:r>
            <a:r>
              <a:rPr lang="en-GB" sz="1200">
                <a:solidFill>
                  <a:schemeClr val="dk1"/>
                </a:solidFill>
                <a:latin typeface="Arial"/>
                <a:ea typeface="Arial"/>
                <a:cs typeface="Arial"/>
                <a:sym typeface="Arial"/>
              </a:rPr>
              <a:t> and averting, minimizing and addressing </a:t>
            </a:r>
            <a:r>
              <a:rPr lang="en-GB" sz="1200" b="1">
                <a:solidFill>
                  <a:schemeClr val="dk1"/>
                </a:solidFill>
                <a:latin typeface="Arial"/>
                <a:ea typeface="Arial"/>
                <a:cs typeface="Arial"/>
                <a:sym typeface="Arial"/>
              </a:rPr>
              <a:t>loss and damage.</a:t>
            </a:r>
            <a:endParaRPr sz="1200">
              <a:solidFill>
                <a:schemeClr val="dk1"/>
              </a:solidFill>
              <a:latin typeface="Arial"/>
              <a:ea typeface="Arial"/>
              <a:cs typeface="Arial"/>
              <a:sym typeface="Arial"/>
            </a:endParaRPr>
          </a:p>
          <a:p>
            <a:pPr marL="273050" lvl="1" indent="0" algn="l" rtl="0">
              <a:spcBef>
                <a:spcPts val="0"/>
              </a:spcBef>
              <a:spcAft>
                <a:spcPts val="0"/>
              </a:spcAft>
              <a:buClr>
                <a:schemeClr val="dk1"/>
              </a:buClr>
              <a:buSzPts val="1200"/>
              <a:buFont typeface="Calibri"/>
              <a:buNone/>
            </a:pPr>
            <a:endParaRPr/>
          </a:p>
          <a:p>
            <a:pPr marL="273050" lvl="1" indent="0" algn="l" rtl="0">
              <a:spcBef>
                <a:spcPts val="0"/>
              </a:spcBef>
              <a:spcAft>
                <a:spcPts val="0"/>
              </a:spcAft>
              <a:buClr>
                <a:schemeClr val="dk1"/>
              </a:buClr>
              <a:buSzPts val="1200"/>
              <a:buFont typeface="Calibri"/>
              <a:buNone/>
            </a:pPr>
            <a:r>
              <a:rPr lang="en-GB"/>
              <a:t>Opportunities for observation / data community to support the work of the GST – directly to Parties and to global process under UNFCCC</a:t>
            </a:r>
            <a:endParaRPr/>
          </a:p>
        </p:txBody>
      </p:sp>
    </p:spTree>
    <p:extLst>
      <p:ext uri="{BB962C8B-B14F-4D97-AF65-F5344CB8AC3E}">
        <p14:creationId xmlns:p14="http://schemas.microsoft.com/office/powerpoint/2010/main" val="384132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17</a:t>
            </a:fld>
            <a:endParaRPr lang="en-ZA" altLang="ja-JP"/>
          </a:p>
        </p:txBody>
      </p:sp>
    </p:spTree>
    <p:extLst>
      <p:ext uri="{BB962C8B-B14F-4D97-AF65-F5344CB8AC3E}">
        <p14:creationId xmlns:p14="http://schemas.microsoft.com/office/powerpoint/2010/main" val="421104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a:xfrm>
            <a:off x="917575" y="744538"/>
            <a:ext cx="4962525" cy="3722687"/>
          </a:xfrm>
          <a:ln/>
        </p:spPr>
      </p:sp>
      <p:sp>
        <p:nvSpPr>
          <p:cNvPr id="6656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05584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51530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4D2F-F5DF-BF44-B17C-932DC2DD3B3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EF71DCF-E4A3-6B42-9EDF-057078296DC1}"/>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1800" b="0" i="0">
                <a:latin typeface="Proxima Nova Rg" panose="02000506030000020004" pitchFamily="2"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4964232A-9772-2B4F-8C3B-550341991C05}"/>
              </a:ext>
            </a:extLst>
          </p:cNvPr>
          <p:cNvSpPr>
            <a:spLocks noGrp="1"/>
          </p:cNvSpPr>
          <p:nvPr>
            <p:ph type="dt" sz="half" idx="10"/>
          </p:nvPr>
        </p:nvSpPr>
        <p:spPr>
          <a:xfrm>
            <a:off x="628650" y="6356351"/>
            <a:ext cx="2057400" cy="365125"/>
          </a:xfrm>
          <a:prstGeom prst="rect">
            <a:avLst/>
          </a:prstGeom>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0B0EB652-029A-554C-ABFC-1EE563D6ED1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ADFFEA-D811-E046-8C02-8F65FD0707FA}"/>
              </a:ext>
            </a:extLst>
          </p:cNvPr>
          <p:cNvSpPr>
            <a:spLocks noGrp="1"/>
          </p:cNvSpPr>
          <p:nvPr>
            <p:ph type="sldNum" sz="quarter" idx="12"/>
          </p:nvPr>
        </p:nvSpPr>
        <p:spPr>
          <a:xfrm>
            <a:off x="6457950" y="6356351"/>
            <a:ext cx="2057400" cy="365125"/>
          </a:xfrm>
          <a:prstGeom prst="rect">
            <a:avLst/>
          </a:prstGeom>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923601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2105746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1098211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123685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457199" y="221956"/>
            <a:ext cx="8229601" cy="754285"/>
          </a:xfrm>
          <a:prstGeom prst="rect">
            <a:avLst/>
          </a:prstGeom>
        </p:spPr>
        <p:txBody>
          <a:bodyPr lIns="65022" tIns="65022" rIns="65022" bIns="65022">
            <a:normAutofit/>
          </a:bodyPr>
          <a:lstStyle>
            <a:lvl1pPr defTabSz="914367">
              <a:defRPr sz="3600"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spTree>
    <p:extLst>
      <p:ext uri="{BB962C8B-B14F-4D97-AF65-F5344CB8AC3E}">
        <p14:creationId xmlns:p14="http://schemas.microsoft.com/office/powerpoint/2010/main" val="291100030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2729030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2077994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1922045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4" name="Imagem 3">
            <a:extLst>
              <a:ext uri="{FF2B5EF4-FFF2-40B4-BE49-F238E27FC236}">
                <a16:creationId xmlns:a16="http://schemas.microsoft.com/office/drawing/2014/main" id="{1FBEC0A0-D795-1245-AD18-8C2BCFEF70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094" y="6091582"/>
            <a:ext cx="1402504" cy="719233"/>
          </a:xfrm>
          <a:prstGeom prst="rect">
            <a:avLst/>
          </a:prstGeom>
        </p:spPr>
      </p:pic>
      <p:pic>
        <p:nvPicPr>
          <p:cNvPr id="6" name="Imagem 5">
            <a:extLst>
              <a:ext uri="{FF2B5EF4-FFF2-40B4-BE49-F238E27FC236}">
                <a16:creationId xmlns:a16="http://schemas.microsoft.com/office/drawing/2014/main" id="{498BFE39-97D2-C74B-BF4F-22A5BDFC79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41496" y="6091581"/>
            <a:ext cx="1402504" cy="693192"/>
          </a:xfrm>
          <a:prstGeom prst="rect">
            <a:avLst/>
          </a:prstGeom>
        </p:spPr>
      </p:pic>
    </p:spTree>
    <p:extLst>
      <p:ext uri="{BB962C8B-B14F-4D97-AF65-F5344CB8AC3E}">
        <p14:creationId xmlns:p14="http://schemas.microsoft.com/office/powerpoint/2010/main" val="2923887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GCP Logo 4:3" descr="GCProject-white-CMJ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1"/>
            <a:ext cx="2396747" cy="1368691"/>
          </a:xfrm>
          <a:prstGeom prst="rect">
            <a:avLst/>
          </a:prstGeom>
        </p:spPr>
      </p:pic>
      <p:sp>
        <p:nvSpPr>
          <p:cNvPr id="11" name="Title 10"/>
          <p:cNvSpPr>
            <a:spLocks noGrp="1"/>
          </p:cNvSpPr>
          <p:nvPr>
            <p:ph type="title"/>
          </p:nvPr>
        </p:nvSpPr>
        <p:spPr>
          <a:xfrm>
            <a:off x="558063" y="1934633"/>
            <a:ext cx="8229600" cy="1143000"/>
          </a:xfrm>
        </p:spPr>
        <p:txBody>
          <a:bodyPr/>
          <a:lstStyle>
            <a:lvl1pPr>
              <a:defRPr b="0">
                <a:solidFill>
                  <a:srgbClr val="4C9BDB"/>
                </a:solidFill>
                <a:latin typeface="Calibri"/>
                <a:cs typeface="Calibri"/>
              </a:defRPr>
            </a:lvl1pPr>
          </a:lstStyle>
          <a:p>
            <a:r>
              <a:rPr lang="en-GB" dirty="0"/>
              <a:t>Click to edit Master title style</a:t>
            </a:r>
            <a:endParaRPr lang="en-US" dirty="0"/>
          </a:p>
        </p:txBody>
      </p:sp>
      <p:sp>
        <p:nvSpPr>
          <p:cNvPr id="20" name="Text Placeholder 19"/>
          <p:cNvSpPr>
            <a:spLocks noGrp="1"/>
          </p:cNvSpPr>
          <p:nvPr>
            <p:ph type="body" sz="quarter" idx="11"/>
          </p:nvPr>
        </p:nvSpPr>
        <p:spPr>
          <a:xfrm>
            <a:off x="558068" y="2930241"/>
            <a:ext cx="8229599" cy="2211388"/>
          </a:xfrm>
        </p:spPr>
        <p:txBody>
          <a:bodyPr/>
          <a:lstStyle>
            <a:lvl1pPr marL="0" indent="0" algn="ctr">
              <a:buFontTx/>
              <a:buNone/>
              <a:defRPr sz="9750" b="0">
                <a:solidFill>
                  <a:srgbClr val="4C9BDB"/>
                </a:solidFill>
                <a:latin typeface="Calibri"/>
                <a:cs typeface="Calibri"/>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GB" dirty="0"/>
              <a:t>Click to edit Master text styles</a:t>
            </a:r>
          </a:p>
        </p:txBody>
      </p:sp>
      <p:pic>
        <p:nvPicPr>
          <p:cNvPr id="6" name="GCP Logo Widescreen" descr="GCProject-white-CMJN.jpg"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31285"/>
            <a:ext cx="2382484" cy="1361030"/>
          </a:xfrm>
          <a:prstGeom prst="rect">
            <a:avLst/>
          </a:prstGeom>
        </p:spPr>
      </p:pic>
    </p:spTree>
    <p:extLst>
      <p:ext uri="{BB962C8B-B14F-4D97-AF65-F5344CB8AC3E}">
        <p14:creationId xmlns:p14="http://schemas.microsoft.com/office/powerpoint/2010/main" val="2296613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lvl1pPr>
              <a:defRPr b="1">
                <a:solidFill>
                  <a:srgbClr val="4C9BDB"/>
                </a:solidFill>
                <a:latin typeface="Calibri"/>
                <a:cs typeface="Calibri"/>
              </a:defRPr>
            </a:lvl1pPr>
          </a:lstStyle>
          <a:p>
            <a:r>
              <a:rPr lang="en-GB" dirty="0"/>
              <a:t>Click to edit Master title style</a:t>
            </a:r>
            <a:endParaRPr lang="en-US" dirty="0"/>
          </a:p>
        </p:txBody>
      </p:sp>
      <p:sp>
        <p:nvSpPr>
          <p:cNvPr id="4" name="Text Placeholder 3"/>
          <p:cNvSpPr>
            <a:spLocks noGrp="1"/>
          </p:cNvSpPr>
          <p:nvPr>
            <p:ph type="body" sz="quarter" idx="10"/>
          </p:nvPr>
        </p:nvSpPr>
        <p:spPr>
          <a:xfrm>
            <a:off x="457200" y="4440248"/>
            <a:ext cx="8229600" cy="1633537"/>
          </a:xfrm>
        </p:spPr>
        <p:txBody>
          <a:bodyPr anchor="ctr"/>
          <a:lstStyle>
            <a:lvl1pPr marL="0" indent="0" algn="ctr">
              <a:buFontTx/>
              <a:buNone/>
              <a:defRPr>
                <a:solidFill>
                  <a:srgbClr val="4C9BDB"/>
                </a:solidFill>
                <a:latin typeface="Calibri"/>
                <a:cs typeface="Calibri"/>
              </a:defRPr>
            </a:lvl1pPr>
            <a:lvl2pPr marL="342900" indent="0" algn="ctr">
              <a:buFontTx/>
              <a:buNone/>
              <a:defRPr/>
            </a:lvl2pPr>
            <a:lvl3pPr marL="685800" indent="0" algn="ctr">
              <a:buFontTx/>
              <a:buNone/>
              <a:defRPr/>
            </a:lvl3pPr>
            <a:lvl4pPr marL="1028700" indent="0" algn="ctr">
              <a:buFontTx/>
              <a:buNone/>
              <a:defRPr/>
            </a:lvl4pPr>
            <a:lvl5pPr marL="1371600" indent="0" algn="ctr">
              <a:buFontTx/>
              <a:buNone/>
              <a:defRPr/>
            </a:lvl5pPr>
          </a:lstStyle>
          <a:p>
            <a:pPr lvl="0"/>
            <a:r>
              <a:rPr lang="en-GB" dirty="0"/>
              <a:t>Click to edit Master text styles</a:t>
            </a:r>
          </a:p>
        </p:txBody>
      </p:sp>
      <p:pic>
        <p:nvPicPr>
          <p:cNvPr id="8" name="GCP Logo 4:3" descr="GCProject-white-CMJ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
            <a:ext cx="1306137" cy="743989"/>
          </a:xfrm>
          <a:prstGeom prst="rect">
            <a:avLst/>
          </a:prstGeom>
        </p:spPr>
      </p:pic>
      <p:cxnSp>
        <p:nvCxnSpPr>
          <p:cNvPr id="6" name="Straight Connector 5"/>
          <p:cNvCxnSpPr/>
          <p:nvPr userDrawn="1"/>
        </p:nvCxnSpPr>
        <p:spPr>
          <a:xfrm>
            <a:off x="0" y="746125"/>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5684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E62-E4E9-9249-B074-2BA7ED4BC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5FF3-E980-4449-B6D5-97BB485F1154}"/>
              </a:ext>
            </a:extLst>
          </p:cNvPr>
          <p:cNvSpPr>
            <a:spLocks noGrp="1"/>
          </p:cNvSpPr>
          <p:nvPr>
            <p:ph idx="1"/>
          </p:nvPr>
        </p:nvSpPr>
        <p:spPr>
          <a:xfrm>
            <a:off x="628650" y="1825625"/>
            <a:ext cx="7886700" cy="4351338"/>
          </a:xfrm>
          <a:prstGeom prst="rect">
            <a:avLst/>
          </a:prstGeom>
        </p:spPr>
        <p:txBody>
          <a:bodyPr/>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FE11FCB-8CFD-634A-A07E-702A49F7DFA8}"/>
              </a:ext>
            </a:extLst>
          </p:cNvPr>
          <p:cNvSpPr>
            <a:spLocks noGrp="1"/>
          </p:cNvSpPr>
          <p:nvPr>
            <p:ph type="dt" sz="half" idx="10"/>
          </p:nvPr>
        </p:nvSpPr>
        <p:spPr>
          <a:xfrm>
            <a:off x="628650" y="6356351"/>
            <a:ext cx="2057400" cy="365125"/>
          </a:xfrm>
          <a:prstGeom prst="rect">
            <a:avLst/>
          </a:prstGeom>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7D9AA1F5-A8E7-9B41-A02F-005DFC73BB8C}"/>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6F1CA4-B5EE-4740-84C2-8B5DE1AA7473}"/>
              </a:ext>
            </a:extLst>
          </p:cNvPr>
          <p:cNvSpPr>
            <a:spLocks noGrp="1"/>
          </p:cNvSpPr>
          <p:nvPr>
            <p:ph type="sldNum" sz="quarter" idx="12"/>
          </p:nvPr>
        </p:nvSpPr>
        <p:spPr>
          <a:xfrm>
            <a:off x="6457950" y="6356351"/>
            <a:ext cx="2057400" cy="365125"/>
          </a:xfrm>
          <a:prstGeom prst="rect">
            <a:avLst/>
          </a:prstGeom>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752944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1856108" y="119648"/>
            <a:ext cx="7287891" cy="506849"/>
          </a:xfrm>
        </p:spPr>
        <p:txBody>
          <a:bodyPr anchor="ct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pic>
        <p:nvPicPr>
          <p:cNvPr id="5" name="GCP Logo 4:3" descr="GCProject-white-CMJ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
            <a:ext cx="1306137" cy="743989"/>
          </a:xfrm>
          <a:prstGeom prst="rect">
            <a:avLst/>
          </a:prstGeom>
        </p:spPr>
      </p:pic>
      <p:cxnSp>
        <p:nvCxnSpPr>
          <p:cNvPr id="6" name="Straight Connector 5"/>
          <p:cNvCxnSpPr/>
          <p:nvPr userDrawn="1"/>
        </p:nvCxnSpPr>
        <p:spPr>
          <a:xfrm>
            <a:off x="0" y="746125"/>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3479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40005" y="1440000"/>
            <a:ext cx="8080375" cy="4680000"/>
          </a:xfrm>
        </p:spPr>
        <p:txBody>
          <a:bodyPr anchor="ctr"/>
          <a:lstStyle>
            <a:lvl1pPr>
              <a:defRPr>
                <a:solidFill>
                  <a:srgbClr val="4C9BDB"/>
                </a:solidFill>
              </a:defRPr>
            </a:lvl1pPr>
          </a:lstStyle>
          <a:p>
            <a:endParaRPr lang="en-US" dirty="0"/>
          </a:p>
        </p:txBody>
      </p:sp>
      <p:sp>
        <p:nvSpPr>
          <p:cNvPr id="10" name="Title 9"/>
          <p:cNvSpPr>
            <a:spLocks noGrp="1"/>
          </p:cNvSpPr>
          <p:nvPr>
            <p:ph type="title" hasCustomPrompt="1"/>
          </p:nvPr>
        </p:nvSpPr>
        <p:spPr>
          <a:xfrm>
            <a:off x="1856108" y="119648"/>
            <a:ext cx="7287891" cy="506849"/>
          </a:xfrm>
        </p:spPr>
        <p:txBody>
          <a:bodyP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sp>
        <p:nvSpPr>
          <p:cNvPr id="3" name="Text Placeholder 2"/>
          <p:cNvSpPr>
            <a:spLocks noGrp="1"/>
          </p:cNvSpPr>
          <p:nvPr>
            <p:ph type="body" sz="quarter" idx="10"/>
          </p:nvPr>
        </p:nvSpPr>
        <p:spPr>
          <a:xfrm>
            <a:off x="97696" y="823853"/>
            <a:ext cx="8958385" cy="684212"/>
          </a:xfrm>
        </p:spPr>
        <p:txBody>
          <a:bodyPr anchor="ctr">
            <a:normAutofit/>
          </a:bodyPr>
          <a:lstStyle>
            <a:lvl1pPr marL="0" indent="0" algn="ctr">
              <a:buNone/>
              <a:defRPr sz="1350" b="0">
                <a:solidFill>
                  <a:srgbClr val="4C9BDB"/>
                </a:solidFill>
                <a:latin typeface="Calibri"/>
                <a:cs typeface="Calibri"/>
              </a:defRPr>
            </a:lvl1pPr>
            <a:lvl3pPr marL="685800" indent="0">
              <a:buNone/>
              <a:defRPr/>
            </a:lvl3pPr>
          </a:lstStyle>
          <a:p>
            <a:pPr lvl="0"/>
            <a:r>
              <a:rPr lang="en-GB" dirty="0"/>
              <a:t>Click to edit Master text styles</a:t>
            </a:r>
          </a:p>
        </p:txBody>
      </p:sp>
      <p:sp>
        <p:nvSpPr>
          <p:cNvPr id="11" name="Text Placeholder 2"/>
          <p:cNvSpPr>
            <a:spLocks noGrp="1"/>
          </p:cNvSpPr>
          <p:nvPr>
            <p:ph type="body" sz="quarter" idx="12"/>
          </p:nvPr>
        </p:nvSpPr>
        <p:spPr>
          <a:xfrm>
            <a:off x="97696" y="5692802"/>
            <a:ext cx="8958385" cy="1077321"/>
          </a:xfrm>
        </p:spPr>
        <p:txBody>
          <a:bodyPr anchor="b" anchorCtr="0">
            <a:normAutofit/>
          </a:bodyPr>
          <a:lstStyle>
            <a:lvl1pPr marL="0" indent="0" algn="ctr">
              <a:buNone/>
              <a:defRPr sz="1050" b="0">
                <a:solidFill>
                  <a:srgbClr val="4C9BDB"/>
                </a:solidFill>
                <a:latin typeface="Calibri"/>
                <a:cs typeface="Calibri"/>
              </a:defRPr>
            </a:lvl1pPr>
            <a:lvl3pPr marL="685800" indent="0">
              <a:buNone/>
              <a:defRPr/>
            </a:lvl3pPr>
          </a:lstStyle>
          <a:p>
            <a:pPr lvl="0"/>
            <a:r>
              <a:rPr lang="en-GB" dirty="0"/>
              <a:t>Click to edit Master text styles</a:t>
            </a:r>
          </a:p>
        </p:txBody>
      </p:sp>
      <p:pic>
        <p:nvPicPr>
          <p:cNvPr id="9" name="GCP Logo 4:3" descr="GCProject-white-CMJ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
            <a:ext cx="1306137" cy="743989"/>
          </a:xfrm>
          <a:prstGeom prst="rect">
            <a:avLst/>
          </a:prstGeom>
        </p:spPr>
      </p:pic>
      <p:cxnSp>
        <p:nvCxnSpPr>
          <p:cNvPr id="6" name="Straight Connector 5"/>
          <p:cNvCxnSpPr/>
          <p:nvPr userDrawn="1"/>
        </p:nvCxnSpPr>
        <p:spPr>
          <a:xfrm>
            <a:off x="0" y="746125"/>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31931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7" name="GCP Logo Widescreen"/>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4810" y="10"/>
            <a:ext cx="1311834" cy="746125"/>
          </a:xfrm>
          <a:prstGeom prst="rect">
            <a:avLst/>
          </a:prstGeom>
        </p:spPr>
      </p:pic>
      <p:pic>
        <p:nvPicPr>
          <p:cNvPr id="5" name="GCP Logo 4:3" descr="GCProject-white-CMJN.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
            <a:ext cx="1741456" cy="746125"/>
          </a:xfrm>
          <a:prstGeom prst="rect">
            <a:avLst/>
          </a:prstGeom>
        </p:spPr>
      </p:pic>
      <p:cxnSp>
        <p:nvCxnSpPr>
          <p:cNvPr id="6" name="Straight Connector 5"/>
          <p:cNvCxnSpPr/>
          <p:nvPr userDrawn="1"/>
        </p:nvCxnSpPr>
        <p:spPr>
          <a:xfrm>
            <a:off x="0" y="746125"/>
            <a:ext cx="9144000" cy="0"/>
          </a:xfrm>
          <a:prstGeom prst="line">
            <a:avLst/>
          </a:prstGeom>
          <a:ln>
            <a:solidFill>
              <a:schemeClr val="tx1">
                <a:lumMod val="65000"/>
                <a:lumOff val="35000"/>
              </a:schemeClr>
            </a:solidFill>
          </a:ln>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48"/>
            <a:ext cx="7287891" cy="506849"/>
          </a:xfrm>
        </p:spPr>
        <p:txBody>
          <a:bodyPr anchor="ctr">
            <a:normAutofit/>
          </a:bodyPr>
          <a:lstStyle>
            <a:lvl1pPr algn="l">
              <a:defRPr sz="1800" b="1">
                <a:solidFill>
                  <a:srgbClr val="4C9BDB"/>
                </a:solidFill>
                <a:latin typeface="Calibri"/>
                <a:cs typeface="Calibri"/>
              </a:defRPr>
            </a:lvl1pPr>
          </a:lstStyle>
          <a:p>
            <a:r>
              <a:rPr lang="en-GB" dirty="0"/>
              <a:t>Click to edit Master title style</a:t>
            </a:r>
            <a:endParaRPr lang="en-US" dirty="0"/>
          </a:p>
        </p:txBody>
      </p:sp>
    </p:spTree>
    <p:extLst>
      <p:ext uri="{BB962C8B-B14F-4D97-AF65-F5344CB8AC3E}">
        <p14:creationId xmlns:p14="http://schemas.microsoft.com/office/powerpoint/2010/main" val="583847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Blank">
  <p:cSld name="5_Blank">
    <p:spTree>
      <p:nvGrpSpPr>
        <p:cNvPr id="1" name="Shape 30"/>
        <p:cNvGrpSpPr/>
        <p:nvPr/>
      </p:nvGrpSpPr>
      <p:grpSpPr>
        <a:xfrm>
          <a:off x="0" y="0"/>
          <a:ext cx="0" cy="0"/>
          <a:chOff x="0" y="0"/>
          <a:chExt cx="0" cy="0"/>
        </a:xfrm>
      </p:grpSpPr>
      <p:sp>
        <p:nvSpPr>
          <p:cNvPr id="31" name="Google Shape;31;p93"/>
          <p:cNvSpPr txBox="1">
            <a:spLocks noGrp="1"/>
          </p:cNvSpPr>
          <p:nvPr>
            <p:ph type="title"/>
          </p:nvPr>
        </p:nvSpPr>
        <p:spPr>
          <a:xfrm>
            <a:off x="457200" y="2857500"/>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4C9BDB"/>
              </a:buClr>
              <a:buSzPts val="4400"/>
              <a:buFont typeface="Calibri"/>
              <a:buNone/>
              <a:defRPr b="1">
                <a:solidFill>
                  <a:srgbClr val="4C9BDB"/>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93"/>
          <p:cNvSpPr txBox="1">
            <a:spLocks noGrp="1"/>
          </p:cNvSpPr>
          <p:nvPr>
            <p:ph type="body" idx="1"/>
          </p:nvPr>
        </p:nvSpPr>
        <p:spPr>
          <a:xfrm>
            <a:off x="457200" y="4440248"/>
            <a:ext cx="8229600" cy="1633537"/>
          </a:xfrm>
          <a:prstGeom prst="rect">
            <a:avLst/>
          </a:prstGeom>
          <a:noFill/>
          <a:ln>
            <a:noFill/>
          </a:ln>
        </p:spPr>
        <p:txBody>
          <a:bodyPr spcFirstLastPara="1" wrap="square" lIns="91425" tIns="45700" rIns="91425" bIns="45700" anchor="ctr" anchorCtr="0">
            <a:normAutofit/>
          </a:bodyPr>
          <a:lstStyle>
            <a:lvl1pPr marL="342900" lvl="0" indent="-171450" algn="ctr">
              <a:lnSpc>
                <a:spcPct val="100000"/>
              </a:lnSpc>
              <a:spcBef>
                <a:spcPts val="480"/>
              </a:spcBef>
              <a:spcAft>
                <a:spcPts val="0"/>
              </a:spcAft>
              <a:buClr>
                <a:srgbClr val="4C9BDB"/>
              </a:buClr>
              <a:buSzPts val="3200"/>
              <a:buFont typeface="Calibri"/>
              <a:buNone/>
              <a:defRPr>
                <a:solidFill>
                  <a:srgbClr val="4C9BDB"/>
                </a:solidFill>
                <a:latin typeface="Calibri"/>
                <a:ea typeface="Calibri"/>
                <a:cs typeface="Calibri"/>
                <a:sym typeface="Calibri"/>
              </a:defRPr>
            </a:lvl1pPr>
            <a:lvl2pPr marL="685800" lvl="1" indent="-171450" algn="ctr">
              <a:lnSpc>
                <a:spcPct val="100000"/>
              </a:lnSpc>
              <a:spcBef>
                <a:spcPts val="420"/>
              </a:spcBef>
              <a:spcAft>
                <a:spcPts val="0"/>
              </a:spcAft>
              <a:buClr>
                <a:srgbClr val="4C9BDB"/>
              </a:buClr>
              <a:buSzPts val="2800"/>
              <a:buFont typeface="Calibri"/>
              <a:buNone/>
              <a:defRPr/>
            </a:lvl2pPr>
            <a:lvl3pPr marL="1028700" lvl="2" indent="-171450" algn="ctr">
              <a:lnSpc>
                <a:spcPct val="100000"/>
              </a:lnSpc>
              <a:spcBef>
                <a:spcPts val="360"/>
              </a:spcBef>
              <a:spcAft>
                <a:spcPts val="0"/>
              </a:spcAft>
              <a:buClr>
                <a:srgbClr val="4C9BDB"/>
              </a:buClr>
              <a:buSzPts val="2400"/>
              <a:buFont typeface="Calibri"/>
              <a:buNone/>
              <a:defRPr/>
            </a:lvl3pPr>
            <a:lvl4pPr marL="1371600" lvl="3" indent="-171450" algn="ctr">
              <a:lnSpc>
                <a:spcPct val="100000"/>
              </a:lnSpc>
              <a:spcBef>
                <a:spcPts val="300"/>
              </a:spcBef>
              <a:spcAft>
                <a:spcPts val="0"/>
              </a:spcAft>
              <a:buClr>
                <a:srgbClr val="4C9BDB"/>
              </a:buClr>
              <a:buSzPts val="2000"/>
              <a:buFont typeface="Calibri"/>
              <a:buNone/>
              <a:defRPr/>
            </a:lvl4pPr>
            <a:lvl5pPr marL="1714500" lvl="4" indent="-171450" algn="ctr">
              <a:lnSpc>
                <a:spcPct val="100000"/>
              </a:lnSpc>
              <a:spcBef>
                <a:spcPts val="300"/>
              </a:spcBef>
              <a:spcAft>
                <a:spcPts val="0"/>
              </a:spcAft>
              <a:buClr>
                <a:srgbClr val="4C9BDB"/>
              </a:buClr>
              <a:buSzPts val="2000"/>
              <a:buFont typeface="Calibri"/>
              <a:buNone/>
              <a:defRPr/>
            </a:lvl5pPr>
            <a:lvl6pPr marL="2057400" lvl="5" indent="-257175" algn="l">
              <a:lnSpc>
                <a:spcPct val="100000"/>
              </a:lnSpc>
              <a:spcBef>
                <a:spcPts val="27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pic>
        <p:nvPicPr>
          <p:cNvPr id="33" name="Google Shape;33;p93" descr="GCProject-white-CMJN.jp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0"/>
            <a:ext cx="1306137" cy="743989"/>
          </a:xfrm>
          <a:prstGeom prst="rect">
            <a:avLst/>
          </a:prstGeom>
          <a:noFill/>
          <a:ln>
            <a:noFill/>
          </a:ln>
        </p:spPr>
      </p:pic>
      <p:cxnSp>
        <p:nvCxnSpPr>
          <p:cNvPr id="34" name="Google Shape;34;p93"/>
          <p:cNvCxnSpPr/>
          <p:nvPr/>
        </p:nvCxnSpPr>
        <p:spPr>
          <a:xfrm>
            <a:off x="0" y="746125"/>
            <a:ext cx="9144000" cy="0"/>
          </a:xfrm>
          <a:prstGeom prst="straightConnector1">
            <a:avLst/>
          </a:prstGeom>
          <a:noFill/>
          <a:ln w="9525" cap="flat" cmpd="sng">
            <a:solidFill>
              <a:srgbClr val="595959"/>
            </a:solidFill>
            <a:prstDash val="solid"/>
            <a:round/>
            <a:headEnd type="none" w="sm" len="sm"/>
            <a:tailEnd type="none" w="sm" len="sm"/>
          </a:ln>
        </p:spPr>
      </p:cxnSp>
    </p:spTree>
    <p:extLst>
      <p:ext uri="{BB962C8B-B14F-4D97-AF65-F5344CB8AC3E}">
        <p14:creationId xmlns:p14="http://schemas.microsoft.com/office/powerpoint/2010/main" val="2497115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832D-F8C7-7D43-91FC-AC3742EF2E0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998F14B-6E22-FD4E-B391-0B85AAA992A0}"/>
              </a:ext>
            </a:extLst>
          </p:cNvPr>
          <p:cNvSpPr>
            <a:spLocks noGrp="1"/>
          </p:cNvSpPr>
          <p:nvPr>
            <p:ph type="body" idx="1"/>
          </p:nvPr>
        </p:nvSpPr>
        <p:spPr>
          <a:xfrm>
            <a:off x="623888" y="4589464"/>
            <a:ext cx="7886700" cy="1500187"/>
          </a:xfrm>
          <a:prstGeom prst="rect">
            <a:avLst/>
          </a:prstGeom>
        </p:spPr>
        <p:txBody>
          <a:bodyPr/>
          <a:lstStyle>
            <a:lvl1pPr marL="0" indent="0">
              <a:buNone/>
              <a:defRPr sz="1800" b="0" i="0">
                <a:solidFill>
                  <a:schemeClr val="tx1">
                    <a:tint val="75000"/>
                  </a:schemeClr>
                </a:solidFill>
                <a:latin typeface="Proxima Nova Rg" panose="02000506030000020004" pitchFamily="2" charset="77"/>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8200A5-450B-9649-9A40-D4F8AEFE01A0}"/>
              </a:ext>
            </a:extLst>
          </p:cNvPr>
          <p:cNvSpPr>
            <a:spLocks noGrp="1"/>
          </p:cNvSpPr>
          <p:nvPr>
            <p:ph type="dt" sz="half" idx="10"/>
          </p:nvPr>
        </p:nvSpPr>
        <p:spPr>
          <a:xfrm>
            <a:off x="628650" y="6356351"/>
            <a:ext cx="2057400" cy="365125"/>
          </a:xfrm>
          <a:prstGeom prst="rect">
            <a:avLst/>
          </a:prstGeom>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FFC7E247-87EB-0944-9786-657C898D8CCB}"/>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CC21D2-BBE8-1A48-B902-11B04F11AB20}"/>
              </a:ext>
            </a:extLst>
          </p:cNvPr>
          <p:cNvSpPr>
            <a:spLocks noGrp="1"/>
          </p:cNvSpPr>
          <p:nvPr>
            <p:ph type="sldNum" sz="quarter" idx="12"/>
          </p:nvPr>
        </p:nvSpPr>
        <p:spPr>
          <a:xfrm>
            <a:off x="6457950" y="6356351"/>
            <a:ext cx="2057400" cy="365125"/>
          </a:xfrm>
          <a:prstGeom prst="rect">
            <a:avLst/>
          </a:prstGeom>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359994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A5DC-1D18-7247-9351-CC52E57DC05B}"/>
              </a:ext>
            </a:extLst>
          </p:cNvPr>
          <p:cNvSpPr>
            <a:spLocks noGrp="1"/>
          </p:cNvSpPr>
          <p:nvPr>
            <p:ph type="title"/>
          </p:nvPr>
        </p:nvSpPr>
        <p:spPr>
          <a:xfrm>
            <a:off x="0" y="0"/>
            <a:ext cx="9144000" cy="868393"/>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2780A204-13EE-C148-8C46-6FEBE0D49A7E}"/>
              </a:ext>
            </a:extLst>
          </p:cNvPr>
          <p:cNvSpPr>
            <a:spLocks noGrp="1"/>
          </p:cNvSpPr>
          <p:nvPr>
            <p:ph type="dt" sz="half" idx="10"/>
          </p:nvPr>
        </p:nvSpPr>
        <p:spPr>
          <a:xfrm>
            <a:off x="628650" y="6356351"/>
            <a:ext cx="2057400" cy="365125"/>
          </a:xfrm>
          <a:prstGeom prst="rect">
            <a:avLst/>
          </a:prstGeom>
        </p:spPr>
        <p:txBody>
          <a:bodyPr/>
          <a:lstStyle/>
          <a:p>
            <a:fld id="{21254DF5-5E35-7E45-AE94-287447B828FC}" type="datetimeFigureOut">
              <a:rPr lang="en-US" smtClean="0"/>
              <a:t>9/28/21</a:t>
            </a:fld>
            <a:endParaRPr lang="en-US"/>
          </a:p>
        </p:txBody>
      </p:sp>
      <p:sp>
        <p:nvSpPr>
          <p:cNvPr id="4" name="Footer Placeholder 3">
            <a:extLst>
              <a:ext uri="{FF2B5EF4-FFF2-40B4-BE49-F238E27FC236}">
                <a16:creationId xmlns:a16="http://schemas.microsoft.com/office/drawing/2014/main" id="{024DCEDF-3FFC-4C4A-9287-EC2C9F9E6472}"/>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53D8973-0EE9-3F4C-A5D5-320D1A537B3E}"/>
              </a:ext>
            </a:extLst>
          </p:cNvPr>
          <p:cNvSpPr>
            <a:spLocks noGrp="1"/>
          </p:cNvSpPr>
          <p:nvPr>
            <p:ph type="sldNum" sz="quarter" idx="12"/>
          </p:nvPr>
        </p:nvSpPr>
        <p:spPr>
          <a:xfrm>
            <a:off x="6457950" y="6356351"/>
            <a:ext cx="2057400" cy="365125"/>
          </a:xfrm>
          <a:prstGeom prst="rect">
            <a:avLst/>
          </a:prstGeom>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3872190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D7E82-348D-C64B-BEFC-0D41A50DE9ED}"/>
              </a:ext>
            </a:extLst>
          </p:cNvPr>
          <p:cNvSpPr>
            <a:spLocks noGrp="1"/>
          </p:cNvSpPr>
          <p:nvPr>
            <p:ph type="dt" sz="half" idx="10"/>
          </p:nvPr>
        </p:nvSpPr>
        <p:spPr>
          <a:xfrm>
            <a:off x="628650" y="6356351"/>
            <a:ext cx="2057400" cy="365125"/>
          </a:xfrm>
          <a:prstGeom prst="rect">
            <a:avLst/>
          </a:prstGeom>
        </p:spPr>
        <p:txBody>
          <a:bodyPr/>
          <a:lstStyle/>
          <a:p>
            <a:pPr>
              <a:defRPr/>
            </a:pPr>
            <a:endParaRPr lang="en-US" altLang="en-US" dirty="0"/>
          </a:p>
        </p:txBody>
      </p:sp>
      <p:sp>
        <p:nvSpPr>
          <p:cNvPr id="3" name="Footer Placeholder 2">
            <a:extLst>
              <a:ext uri="{FF2B5EF4-FFF2-40B4-BE49-F238E27FC236}">
                <a16:creationId xmlns:a16="http://schemas.microsoft.com/office/drawing/2014/main" id="{D760C327-572D-3148-952C-58179ABC9BA3}"/>
              </a:ext>
            </a:extLst>
          </p:cNvPr>
          <p:cNvSpPr>
            <a:spLocks noGrp="1"/>
          </p:cNvSpPr>
          <p:nvPr>
            <p:ph type="ftr" sz="quarter" idx="11"/>
          </p:nvPr>
        </p:nvSpPr>
        <p:spPr>
          <a:xfrm>
            <a:off x="3028950" y="6356351"/>
            <a:ext cx="3086100" cy="365125"/>
          </a:xfrm>
          <a:prstGeom prst="rect">
            <a:avLst/>
          </a:prstGeom>
        </p:spPr>
        <p:txBody>
          <a:bodyPr/>
          <a:lstStyle/>
          <a:p>
            <a:pPr>
              <a:defRPr/>
            </a:pPr>
            <a:endParaRPr lang="en-US" altLang="en-US" dirty="0"/>
          </a:p>
        </p:txBody>
      </p:sp>
      <p:sp>
        <p:nvSpPr>
          <p:cNvPr id="4" name="Slide Number Placeholder 3">
            <a:extLst>
              <a:ext uri="{FF2B5EF4-FFF2-40B4-BE49-F238E27FC236}">
                <a16:creationId xmlns:a16="http://schemas.microsoft.com/office/drawing/2014/main" id="{51CFD0DB-CBCA-9242-A760-D7C08A0D1926}"/>
              </a:ext>
            </a:extLst>
          </p:cNvPr>
          <p:cNvSpPr>
            <a:spLocks noGrp="1"/>
          </p:cNvSpPr>
          <p:nvPr>
            <p:ph type="sldNum" sz="quarter" idx="12"/>
          </p:nvPr>
        </p:nvSpPr>
        <p:spPr>
          <a:xfrm>
            <a:off x="6457950" y="6356351"/>
            <a:ext cx="2057400" cy="365125"/>
          </a:xfrm>
          <a:prstGeom prst="rect">
            <a:avLst/>
          </a:prstGeom>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2693772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457200" y="274639"/>
            <a:ext cx="8229601" cy="598572"/>
          </a:xfrm>
          <a:prstGeom prst="rect">
            <a:avLst/>
          </a:prstGeom>
        </p:spPr>
        <p:txBody>
          <a:bodyPr lIns="65022" tIns="65022" rIns="65022" bIns="65022"/>
          <a:lstStyle>
            <a:lvl1pPr algn="ctr" defTabSz="914367">
              <a:defRPr sz="3600" b="1" i="0">
                <a:solidFill>
                  <a:srgbClr val="003D6C"/>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sp>
        <p:nvSpPr>
          <p:cNvPr id="119" name="Shape 119"/>
          <p:cNvSpPr>
            <a:spLocks noGrp="1"/>
          </p:cNvSpPr>
          <p:nvPr>
            <p:ph type="sldNum" sz="quarter" idx="2"/>
          </p:nvPr>
        </p:nvSpPr>
        <p:spPr>
          <a:xfrm>
            <a:off x="8383964" y="6386694"/>
            <a:ext cx="302836" cy="304438"/>
          </a:xfrm>
          <a:prstGeom prst="rect">
            <a:avLst/>
          </a:prstGeom>
        </p:spPr>
        <p:txBody>
          <a:bodyPr lIns="65022" tIns="65022" rIns="65022" bIns="65022" anchor="ctr"/>
          <a:lstStyle>
            <a:lvl1pPr algn="r" defTabSz="914367">
              <a:defRPr sz="1125" b="0" i="0">
                <a:solidFill>
                  <a:srgbClr val="888888"/>
                </a:solidFill>
                <a:latin typeface="Proxima Nova Rg" panose="02000506030000020004" pitchFamily="2" charset="77"/>
                <a:ea typeface="Proxima Nova Rg" panose="02000506030000020004" pitchFamily="2" charset="77"/>
                <a:cs typeface="Proxima Nova Rg" panose="02000506030000020004" pitchFamily="2" charset="77"/>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41861627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047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469106" y="298451"/>
            <a:ext cx="82296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Proxima Nova Rg" panose="02000506030000020004" pitchFamily="2" charset="77"/>
                <a:ea typeface="Proxima Nova Rg" panose="02000506030000020004" pitchFamily="2" charset="77"/>
                <a:cs typeface="Proxima Nova Rg" panose="02000506030000020004" pitchFamily="2" charset="77"/>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6302048"/>
            <a:ext cx="1588434"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7122612" y="6396304"/>
            <a:ext cx="2021388"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2353836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o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9247E1-EF9E-EE4D-891D-801034D84855}"/>
              </a:ext>
            </a:extLst>
          </p:cNvPr>
          <p:cNvSpPr>
            <a:spLocks noGrp="1"/>
          </p:cNvSpPr>
          <p:nvPr>
            <p:ph type="ftr" sz="quarter" idx="10"/>
          </p:nvPr>
        </p:nvSpPr>
        <p:spPr/>
        <p:txBody>
          <a:bodyPr/>
          <a:lstStyle/>
          <a:p>
            <a:r>
              <a:rPr lang="en-GB" altLang="zh-CN" dirty="0"/>
              <a:t>Session </a:t>
            </a:r>
            <a:r>
              <a:rPr lang="en-US" altLang="zh-CN" dirty="0"/>
              <a:t>X</a:t>
            </a:r>
            <a:r>
              <a:rPr lang="en-GB" altLang="zh-CN" dirty="0"/>
              <a:t>: </a:t>
            </a:r>
            <a:r>
              <a:rPr lang="en-US" altLang="zh-CN" dirty="0"/>
              <a:t>Session Title</a:t>
            </a:r>
            <a:endParaRPr lang="x-none" altLang="zh-CN" dirty="0"/>
          </a:p>
        </p:txBody>
      </p:sp>
      <p:sp>
        <p:nvSpPr>
          <p:cNvPr id="4" name="Slide Number Placeholder 3">
            <a:extLst>
              <a:ext uri="{FF2B5EF4-FFF2-40B4-BE49-F238E27FC236}">
                <a16:creationId xmlns:a16="http://schemas.microsoft.com/office/drawing/2014/main" id="{01F3C62B-1E53-E64E-BC55-4A1DEFFE11F6}"/>
              </a:ext>
            </a:extLst>
          </p:cNvPr>
          <p:cNvSpPr>
            <a:spLocks noGrp="1"/>
          </p:cNvSpPr>
          <p:nvPr>
            <p:ph type="sldNum" sz="quarter" idx="11"/>
          </p:nvPr>
        </p:nvSpPr>
        <p:spPr/>
        <p:txBody>
          <a:bodyPr/>
          <a:lstStyle/>
          <a:p>
            <a:r>
              <a:rPr lang="en-GB"/>
              <a:t>Slide </a:t>
            </a:r>
            <a:fld id="{B76F569C-20DA-A64A-B772-F9749D1A2244}" type="slidenum">
              <a:rPr smtClean="0"/>
              <a:pPr/>
              <a:t>‹#›</a:t>
            </a:fld>
            <a:endParaRPr dirty="0"/>
          </a:p>
        </p:txBody>
      </p:sp>
      <p:sp>
        <p:nvSpPr>
          <p:cNvPr id="7" name="图片占位符 6"/>
          <p:cNvSpPr>
            <a:spLocks noGrp="1"/>
          </p:cNvSpPr>
          <p:nvPr>
            <p:ph type="pic" sz="quarter" idx="12" hasCustomPrompt="1"/>
          </p:nvPr>
        </p:nvSpPr>
        <p:spPr>
          <a:xfrm>
            <a:off x="5794222" y="1604799"/>
            <a:ext cx="2522197" cy="3360373"/>
          </a:xfrm>
          <a:prstGeom prst="ellipse">
            <a:avLst/>
          </a:prstGeom>
        </p:spPr>
        <p:style>
          <a:lnRef idx="2">
            <a:schemeClr val="dk1"/>
          </a:lnRef>
          <a:fillRef idx="1">
            <a:schemeClr val="lt1"/>
          </a:fillRef>
          <a:effectRef idx="0">
            <a:schemeClr val="dk1"/>
          </a:effectRef>
          <a:fontRef idx="none"/>
        </p:style>
        <p:txBody>
          <a:bodyPr>
            <a:normAutofit/>
          </a:bodyPr>
          <a:lstStyle>
            <a:lvl1pPr marL="0" indent="0" algn="ctr">
              <a:lnSpc>
                <a:spcPct val="110000"/>
              </a:lnSpc>
              <a:buNone/>
              <a:defRPr sz="1600"/>
            </a:lvl1pPr>
          </a:lstStyle>
          <a:p>
            <a:r>
              <a:rPr kumimoji="1" lang="en-US" altLang="zh-CN" dirty="0"/>
              <a:t>Please click to insert your photo</a:t>
            </a:r>
            <a:endParaRPr kumimoji="1" lang="zh-CN" altLang="en-US" dirty="0"/>
          </a:p>
        </p:txBody>
      </p:sp>
      <p:sp>
        <p:nvSpPr>
          <p:cNvPr id="8" name="文本占位符 7"/>
          <p:cNvSpPr>
            <a:spLocks noGrp="1"/>
          </p:cNvSpPr>
          <p:nvPr>
            <p:ph type="body" sz="quarter" idx="13" hasCustomPrompt="1"/>
          </p:nvPr>
        </p:nvSpPr>
        <p:spPr>
          <a:xfrm>
            <a:off x="251520" y="1316766"/>
            <a:ext cx="4536504" cy="4992555"/>
          </a:xfrm>
          <a:solidFill>
            <a:schemeClr val="accent2">
              <a:lumMod val="20000"/>
              <a:lumOff val="80000"/>
            </a:schemeClr>
          </a:solidFill>
        </p:spPr>
        <p:txBody>
          <a:bodyPr wrap="square" rtlCol="0">
            <a:noAutofit/>
          </a:bodyPr>
          <a:lstStyle>
            <a:lvl1pPr marL="0" indent="0">
              <a:buNone/>
              <a:defRPr lang="zh-CN" altLang="en-US" sz="1800" b="0" smtClean="0"/>
            </a:lvl1pPr>
            <a:lvl2pPr>
              <a:defRPr lang="zh-CN" altLang="en-US" sz="1800" smtClean="0">
                <a:latin typeface="+mn-lt"/>
                <a:cs typeface="+mn-cs"/>
              </a:defRPr>
            </a:lvl2pPr>
            <a:lvl3pPr marL="685776" indent="0">
              <a:buNone/>
              <a:defRPr lang="zh-CN" altLang="en-US" sz="1800" smtClean="0">
                <a:latin typeface="+mn-lt"/>
                <a:cs typeface="+mn-cs"/>
              </a:defRPr>
            </a:lvl3pPr>
            <a:lvl4pPr marL="1142960" indent="0">
              <a:buNone/>
              <a:defRPr lang="zh-CN" altLang="en-US" smtClean="0">
                <a:latin typeface="+mn-lt"/>
                <a:cs typeface="+mn-cs"/>
              </a:defRPr>
            </a:lvl4pPr>
            <a:lvl5pPr marL="1600144" indent="0">
              <a:buNone/>
              <a:defRPr lang="zh-CN" altLang="en-US">
                <a:latin typeface="+mn-lt"/>
                <a:cs typeface="+mn-cs"/>
              </a:defRPr>
            </a:lvl5pPr>
          </a:lstStyle>
          <a:p>
            <a:r>
              <a:rPr lang="x-none" altLang="zh-CN" dirty="0">
                <a:latin typeface="Arial" panose="020B0604020202020204" pitchFamily="34" charset="0"/>
                <a:cs typeface="Arial" panose="020B0604020202020204" pitchFamily="34" charset="0"/>
              </a:rPr>
              <a:t>BIO Presenter</a:t>
            </a:r>
          </a:p>
          <a:p>
            <a:endParaRPr lang="x-none" altLang="zh-CN" dirty="0">
              <a:latin typeface="Arial" panose="020B0604020202020204" pitchFamily="34" charset="0"/>
              <a:cs typeface="Arial" panose="020B0604020202020204" pitchFamily="34" charset="0"/>
            </a:endParaRPr>
          </a:p>
          <a:p>
            <a:r>
              <a:rPr lang="en-GB" altLang="zh-CN" sz="1200" dirty="0" err="1">
                <a:latin typeface="Arial" panose="020B0604020202020204" pitchFamily="34" charset="0"/>
                <a:cs typeface="Arial" panose="020B0604020202020204" pitchFamily="34" charset="0"/>
              </a:rPr>
              <a:t>Lorem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ipsum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a:t>
            </a:r>
            <a:r>
              <a:rPr lang="en-GB" altLang="zh-CN" sz="1200" dirty="0">
                <a:latin typeface="Arial" panose="020B0604020202020204" pitchFamily="34" charset="0"/>
                <a:cs typeface="Arial" panose="020B0604020202020204" pitchFamily="34" charset="0"/>
              </a:rPr>
              <a:t> sit </a:t>
            </a:r>
            <a:r>
              <a:rPr lang="en-GB" altLang="zh-CN" sz="1200" dirty="0" err="1">
                <a:latin typeface="Arial" panose="020B0604020202020204" pitchFamily="34" charset="0"/>
                <a:cs typeface="Arial" panose="020B0604020202020204" pitchFamily="34" charset="0"/>
              </a:rPr>
              <a:t>amet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consectetur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adipiscing</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sed</a:t>
            </a:r>
            <a:r>
              <a:rPr lang="en-GB" altLang="zh-CN" sz="1200" dirty="0">
                <a:latin typeface="Arial" panose="020B0604020202020204" pitchFamily="34" charset="0"/>
                <a:cs typeface="Arial" panose="020B0604020202020204" pitchFamily="34" charset="0"/>
              </a:rPr>
              <a:t> do </a:t>
            </a:r>
            <a:r>
              <a:rPr lang="en-GB" altLang="zh-CN" sz="1200" dirty="0" err="1">
                <a:latin typeface="Arial" panose="020B0604020202020204" pitchFamily="34" charset="0"/>
                <a:cs typeface="Arial" panose="020B0604020202020204" pitchFamily="34" charset="0"/>
              </a:rPr>
              <a:t>eiusmod</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tempor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incididunt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labore</a:t>
            </a:r>
            <a:r>
              <a:rPr lang="en-GB" altLang="zh-CN" sz="1200" dirty="0">
                <a:latin typeface="Arial" panose="020B0604020202020204" pitchFamily="34" charset="0"/>
                <a:cs typeface="Arial" panose="020B0604020202020204" pitchFamily="34" charset="0"/>
              </a:rPr>
              <a:t> et </a:t>
            </a:r>
            <a:r>
              <a:rPr lang="en-GB" altLang="zh-CN" sz="1200" dirty="0" err="1">
                <a:latin typeface="Arial" panose="020B0604020202020204" pitchFamily="34" charset="0"/>
                <a:cs typeface="Arial" panose="020B0604020202020204" pitchFamily="34" charset="0"/>
              </a:rPr>
              <a:t>dolore</a:t>
            </a:r>
            <a:r>
              <a:rPr lang="en-GB" altLang="zh-CN" sz="1200" dirty="0">
                <a:latin typeface="Arial" panose="020B0604020202020204" pitchFamily="34" charset="0"/>
                <a:cs typeface="Arial" panose="020B0604020202020204" pitchFamily="34" charset="0"/>
              </a:rPr>
              <a:t> magna </a:t>
            </a:r>
            <a:r>
              <a:rPr lang="en-GB" altLang="zh-CN" sz="1200" dirty="0" err="1">
                <a:latin typeface="Arial" panose="020B0604020202020204" pitchFamily="34" charset="0"/>
                <a:cs typeface="Arial" panose="020B0604020202020204" pitchFamily="34" charset="0"/>
              </a:rPr>
              <a:t>aliqua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enim</a:t>
            </a:r>
            <a:r>
              <a:rPr lang="en-GB" altLang="zh-CN" sz="1200" dirty="0">
                <a:latin typeface="Arial" panose="020B0604020202020204" pitchFamily="34" charset="0"/>
                <a:cs typeface="Arial" panose="020B0604020202020204" pitchFamily="34" charset="0"/>
              </a:rPr>
              <a:t> ad minim </a:t>
            </a:r>
            <a:r>
              <a:rPr lang="en-GB" altLang="zh-CN" sz="1200" dirty="0" err="1">
                <a:latin typeface="Arial" panose="020B0604020202020204" pitchFamily="34" charset="0"/>
                <a:cs typeface="Arial" panose="020B0604020202020204" pitchFamily="34" charset="0"/>
              </a:rPr>
              <a:t>veniam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quis</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nostrud</a:t>
            </a:r>
            <a:r>
              <a:rPr lang="en-GB" altLang="zh-CN" sz="1200" dirty="0">
                <a:latin typeface="Arial" panose="020B0604020202020204" pitchFamily="34" charset="0"/>
                <a:cs typeface="Arial" panose="020B0604020202020204" pitchFamily="34" charset="0"/>
              </a:rPr>
              <a:t> exercitation </a:t>
            </a:r>
            <a:r>
              <a:rPr lang="en-GB" altLang="zh-CN" sz="1200" dirty="0" err="1">
                <a:latin typeface="Arial" panose="020B0604020202020204" pitchFamily="34" charset="0"/>
                <a:cs typeface="Arial" panose="020B0604020202020204" pitchFamily="34" charset="0"/>
              </a:rPr>
              <a:t>ullamco</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laboris</a:t>
            </a:r>
            <a:r>
              <a:rPr lang="en-GB" altLang="zh-CN" sz="1200" dirty="0">
                <a:latin typeface="Arial" panose="020B0604020202020204" pitchFamily="34" charset="0"/>
                <a:cs typeface="Arial" panose="020B0604020202020204" pitchFamily="34" charset="0"/>
              </a:rPr>
              <a:t> nisi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aliquip</a:t>
            </a:r>
            <a:r>
              <a:rPr lang="en-GB" altLang="zh-CN" sz="1200" dirty="0">
                <a:latin typeface="Arial" panose="020B0604020202020204" pitchFamily="34" charset="0"/>
                <a:cs typeface="Arial" panose="020B0604020202020204" pitchFamily="34" charset="0"/>
              </a:rPr>
              <a:t> ex </a:t>
            </a:r>
            <a:r>
              <a:rPr lang="en-GB" altLang="zh-CN" sz="1200" dirty="0" err="1">
                <a:latin typeface="Arial" panose="020B0604020202020204" pitchFamily="34" charset="0"/>
                <a:cs typeface="Arial" panose="020B0604020202020204" pitchFamily="34" charset="0"/>
              </a:rPr>
              <a:t>ea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commodo</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consequat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Duis</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aute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irure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a:t>
            </a:r>
            <a:r>
              <a:rPr lang="en-GB" altLang="zh-CN" sz="1200" dirty="0">
                <a:latin typeface="Arial" panose="020B0604020202020204" pitchFamily="34" charset="0"/>
                <a:cs typeface="Arial" panose="020B0604020202020204" pitchFamily="34" charset="0"/>
              </a:rPr>
              <a:t> in </a:t>
            </a:r>
            <a:r>
              <a:rPr lang="en-GB" altLang="zh-CN" sz="1200" dirty="0" err="1">
                <a:latin typeface="Arial" panose="020B0604020202020204" pitchFamily="34" charset="0"/>
                <a:cs typeface="Arial" panose="020B0604020202020204" pitchFamily="34" charset="0"/>
              </a:rPr>
              <a:t>reprehenderit</a:t>
            </a:r>
            <a:r>
              <a:rPr lang="en-GB" altLang="zh-CN" sz="1200" dirty="0">
                <a:latin typeface="Arial" panose="020B0604020202020204" pitchFamily="34" charset="0"/>
                <a:cs typeface="Arial" panose="020B0604020202020204" pitchFamily="34" charset="0"/>
              </a:rPr>
              <a:t> in </a:t>
            </a:r>
            <a:r>
              <a:rPr lang="en-GB" altLang="zh-CN" sz="1200" dirty="0" err="1">
                <a:latin typeface="Arial" panose="020B0604020202020204" pitchFamily="34" charset="0"/>
                <a:cs typeface="Arial" panose="020B0604020202020204" pitchFamily="34" charset="0"/>
              </a:rPr>
              <a:t>voluptate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velit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esse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cillum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eu</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fugiat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nulla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pariatur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Excepteur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sint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occaecat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cupidatat</a:t>
            </a:r>
            <a:r>
              <a:rPr lang="en-GB" altLang="zh-CN" sz="1200" dirty="0">
                <a:latin typeface="Arial" panose="020B0604020202020204" pitchFamily="34" charset="0"/>
                <a:cs typeface="Arial" panose="020B0604020202020204" pitchFamily="34" charset="0"/>
              </a:rPr>
              <a:t> non </a:t>
            </a:r>
            <a:r>
              <a:rPr lang="en-GB" altLang="zh-CN" sz="1200" dirty="0" err="1">
                <a:latin typeface="Arial" panose="020B0604020202020204" pitchFamily="34" charset="0"/>
                <a:cs typeface="Arial" panose="020B0604020202020204" pitchFamily="34" charset="0"/>
              </a:rPr>
              <a:t>proident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sunt</a:t>
            </a:r>
            <a:r>
              <a:rPr lang="en-GB" altLang="zh-CN" sz="1200" dirty="0">
                <a:latin typeface="Arial" panose="020B0604020202020204" pitchFamily="34" charset="0"/>
                <a:cs typeface="Arial" panose="020B0604020202020204" pitchFamily="34" charset="0"/>
              </a:rPr>
              <a:t> in culpa qui </a:t>
            </a:r>
            <a:r>
              <a:rPr lang="en-GB" altLang="zh-CN" sz="1200" dirty="0" err="1">
                <a:latin typeface="Arial" panose="020B0604020202020204" pitchFamily="34" charset="0"/>
                <a:cs typeface="Arial" panose="020B0604020202020204" pitchFamily="34" charset="0"/>
              </a:rPr>
              <a:t>officia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deserunt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mollit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anim</a:t>
            </a:r>
            <a:r>
              <a:rPr lang="en-GB" altLang="zh-CN" sz="1200" dirty="0">
                <a:latin typeface="Arial" panose="020B0604020202020204" pitchFamily="34" charset="0"/>
                <a:cs typeface="Arial" panose="020B0604020202020204" pitchFamily="34" charset="0"/>
              </a:rPr>
              <a:t> id </a:t>
            </a:r>
            <a:r>
              <a:rPr lang="en-GB" altLang="zh-CN" sz="1200" dirty="0" err="1">
                <a:latin typeface="Arial" panose="020B0604020202020204" pitchFamily="34" charset="0"/>
                <a:cs typeface="Arial" panose="020B0604020202020204" pitchFamily="34" charset="0"/>
              </a:rPr>
              <a:t>est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laborum</a:t>
            </a:r>
            <a:r>
              <a:rPr lang="en-GB" altLang="zh-CN" sz="1200" dirty="0">
                <a:latin typeface="Arial" panose="020B0604020202020204" pitchFamily="34" charset="0"/>
                <a:cs typeface="Arial" panose="020B0604020202020204" pitchFamily="34" charset="0"/>
              </a:rPr>
              <a:t>.</a:t>
            </a:r>
          </a:p>
          <a:p>
            <a:endParaRPr lang="en-GB" altLang="zh-CN" sz="1200" dirty="0">
              <a:latin typeface="Arial" panose="020B0604020202020204" pitchFamily="34" charset="0"/>
              <a:cs typeface="Arial" panose="020B0604020202020204" pitchFamily="34" charset="0"/>
            </a:endParaRPr>
          </a:p>
          <a:p>
            <a:r>
              <a:rPr lang="en-GB" altLang="zh-CN" sz="1200" dirty="0" err="1">
                <a:latin typeface="Arial" panose="020B0604020202020204" pitchFamily="34" charset="0"/>
                <a:cs typeface="Arial" panose="020B0604020202020204" pitchFamily="34" charset="0"/>
              </a:rPr>
              <a:t>Lorem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ipsum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a:t>
            </a:r>
            <a:r>
              <a:rPr lang="en-GB" altLang="zh-CN" sz="1200" dirty="0">
                <a:latin typeface="Arial" panose="020B0604020202020204" pitchFamily="34" charset="0"/>
                <a:cs typeface="Arial" panose="020B0604020202020204" pitchFamily="34" charset="0"/>
              </a:rPr>
              <a:t> sit </a:t>
            </a:r>
            <a:r>
              <a:rPr lang="en-GB" altLang="zh-CN" sz="1200" dirty="0" err="1">
                <a:latin typeface="Arial" panose="020B0604020202020204" pitchFamily="34" charset="0"/>
                <a:cs typeface="Arial" panose="020B0604020202020204" pitchFamily="34" charset="0"/>
              </a:rPr>
              <a:t>amet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consectetur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adipiscing</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sed</a:t>
            </a:r>
            <a:r>
              <a:rPr lang="en-GB" altLang="zh-CN" sz="1200" dirty="0">
                <a:latin typeface="Arial" panose="020B0604020202020204" pitchFamily="34" charset="0"/>
                <a:cs typeface="Arial" panose="020B0604020202020204" pitchFamily="34" charset="0"/>
              </a:rPr>
              <a:t> do </a:t>
            </a:r>
            <a:r>
              <a:rPr lang="en-GB" altLang="zh-CN" sz="1200" dirty="0" err="1">
                <a:latin typeface="Arial" panose="020B0604020202020204" pitchFamily="34" charset="0"/>
                <a:cs typeface="Arial" panose="020B0604020202020204" pitchFamily="34" charset="0"/>
              </a:rPr>
              <a:t>eiusmod</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tempor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incididunt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labore</a:t>
            </a:r>
            <a:r>
              <a:rPr lang="en-GB" altLang="zh-CN" sz="1200" dirty="0">
                <a:latin typeface="Arial" panose="020B0604020202020204" pitchFamily="34" charset="0"/>
                <a:cs typeface="Arial" panose="020B0604020202020204" pitchFamily="34" charset="0"/>
              </a:rPr>
              <a:t> et </a:t>
            </a:r>
            <a:r>
              <a:rPr lang="en-GB" altLang="zh-CN" sz="1200" dirty="0" err="1">
                <a:latin typeface="Arial" panose="020B0604020202020204" pitchFamily="34" charset="0"/>
                <a:cs typeface="Arial" panose="020B0604020202020204" pitchFamily="34" charset="0"/>
              </a:rPr>
              <a:t>dolore</a:t>
            </a:r>
            <a:r>
              <a:rPr lang="en-GB" altLang="zh-CN" sz="1200" dirty="0">
                <a:latin typeface="Arial" panose="020B0604020202020204" pitchFamily="34" charset="0"/>
                <a:cs typeface="Arial" panose="020B0604020202020204" pitchFamily="34" charset="0"/>
              </a:rPr>
              <a:t> magna </a:t>
            </a:r>
            <a:r>
              <a:rPr lang="en-GB" altLang="zh-CN" sz="1200" dirty="0" err="1">
                <a:latin typeface="Arial" panose="020B0604020202020204" pitchFamily="34" charset="0"/>
                <a:cs typeface="Arial" panose="020B0604020202020204" pitchFamily="34" charset="0"/>
              </a:rPr>
              <a:t>aliqua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enim</a:t>
            </a:r>
            <a:r>
              <a:rPr lang="en-GB" altLang="zh-CN" sz="1200" dirty="0">
                <a:latin typeface="Arial" panose="020B0604020202020204" pitchFamily="34" charset="0"/>
                <a:cs typeface="Arial" panose="020B0604020202020204" pitchFamily="34" charset="0"/>
              </a:rPr>
              <a:t> ad minim </a:t>
            </a:r>
            <a:r>
              <a:rPr lang="en-GB" altLang="zh-CN" sz="1200" dirty="0" err="1">
                <a:latin typeface="Arial" panose="020B0604020202020204" pitchFamily="34" charset="0"/>
                <a:cs typeface="Arial" panose="020B0604020202020204" pitchFamily="34" charset="0"/>
              </a:rPr>
              <a:t>veniam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quis</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nostrud</a:t>
            </a:r>
            <a:r>
              <a:rPr lang="en-GB" altLang="zh-CN" sz="1200" dirty="0">
                <a:latin typeface="Arial" panose="020B0604020202020204" pitchFamily="34" charset="0"/>
                <a:cs typeface="Arial" panose="020B0604020202020204" pitchFamily="34" charset="0"/>
              </a:rPr>
              <a:t> exercitation </a:t>
            </a:r>
            <a:r>
              <a:rPr lang="en-GB" altLang="zh-CN" sz="1200" dirty="0" err="1">
                <a:latin typeface="Arial" panose="020B0604020202020204" pitchFamily="34" charset="0"/>
                <a:cs typeface="Arial" panose="020B0604020202020204" pitchFamily="34" charset="0"/>
              </a:rPr>
              <a:t>ullamco</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laboris</a:t>
            </a:r>
            <a:r>
              <a:rPr lang="en-GB" altLang="zh-CN" sz="1200" dirty="0">
                <a:latin typeface="Arial" panose="020B0604020202020204" pitchFamily="34" charset="0"/>
                <a:cs typeface="Arial" panose="020B0604020202020204" pitchFamily="34" charset="0"/>
              </a:rPr>
              <a:t> nisi </a:t>
            </a:r>
            <a:r>
              <a:rPr lang="en-GB" altLang="zh-CN" sz="1200" dirty="0" err="1">
                <a:latin typeface="Arial" panose="020B0604020202020204" pitchFamily="34" charset="0"/>
                <a:cs typeface="Arial" panose="020B0604020202020204" pitchFamily="34" charset="0"/>
              </a:rPr>
              <a:t>ut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aliquip</a:t>
            </a:r>
            <a:r>
              <a:rPr lang="en-GB" altLang="zh-CN" sz="1200" dirty="0">
                <a:latin typeface="Arial" panose="020B0604020202020204" pitchFamily="34" charset="0"/>
                <a:cs typeface="Arial" panose="020B0604020202020204" pitchFamily="34" charset="0"/>
              </a:rPr>
              <a:t> ex </a:t>
            </a:r>
            <a:r>
              <a:rPr lang="en-GB" altLang="zh-CN" sz="1200" dirty="0" err="1">
                <a:latin typeface="Arial" panose="020B0604020202020204" pitchFamily="34" charset="0"/>
                <a:cs typeface="Arial" panose="020B0604020202020204" pitchFamily="34" charset="0"/>
              </a:rPr>
              <a:t>ea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commodo</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consequat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Duis</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aute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irure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a:t>
            </a:r>
            <a:r>
              <a:rPr lang="en-GB" altLang="zh-CN" sz="1200" dirty="0">
                <a:latin typeface="Arial" panose="020B0604020202020204" pitchFamily="34" charset="0"/>
                <a:cs typeface="Arial" panose="020B0604020202020204" pitchFamily="34" charset="0"/>
              </a:rPr>
              <a:t> in </a:t>
            </a:r>
            <a:r>
              <a:rPr lang="en-GB" altLang="zh-CN" sz="1200" dirty="0" err="1">
                <a:latin typeface="Arial" panose="020B0604020202020204" pitchFamily="34" charset="0"/>
                <a:cs typeface="Arial" panose="020B0604020202020204" pitchFamily="34" charset="0"/>
              </a:rPr>
              <a:t>reprehenderit</a:t>
            </a:r>
            <a:r>
              <a:rPr lang="en-GB" altLang="zh-CN" sz="1200" dirty="0">
                <a:latin typeface="Arial" panose="020B0604020202020204" pitchFamily="34" charset="0"/>
                <a:cs typeface="Arial" panose="020B0604020202020204" pitchFamily="34" charset="0"/>
              </a:rPr>
              <a:t> in </a:t>
            </a:r>
            <a:r>
              <a:rPr lang="en-GB" altLang="zh-CN" sz="1200" dirty="0" err="1">
                <a:latin typeface="Arial" panose="020B0604020202020204" pitchFamily="34" charset="0"/>
                <a:cs typeface="Arial" panose="020B0604020202020204" pitchFamily="34" charset="0"/>
              </a:rPr>
              <a:t>voluptate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velit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esse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cillum</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dolore</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eu</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fugiat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nulla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pariatur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Excepteur</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sint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occaecat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cupidatat</a:t>
            </a:r>
            <a:r>
              <a:rPr lang="en-GB" altLang="zh-CN" sz="1200" dirty="0">
                <a:latin typeface="Arial" panose="020B0604020202020204" pitchFamily="34" charset="0"/>
                <a:cs typeface="Arial" panose="020B0604020202020204" pitchFamily="34" charset="0"/>
              </a:rPr>
              <a:t> non </a:t>
            </a:r>
            <a:r>
              <a:rPr lang="en-GB" altLang="zh-CN" sz="1200" dirty="0" err="1">
                <a:latin typeface="Arial" panose="020B0604020202020204" pitchFamily="34" charset="0"/>
                <a:cs typeface="Arial" panose="020B0604020202020204" pitchFamily="34" charset="0"/>
              </a:rPr>
              <a:t>proident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sunt</a:t>
            </a:r>
            <a:r>
              <a:rPr lang="en-GB" altLang="zh-CN" sz="1200" dirty="0">
                <a:latin typeface="Arial" panose="020B0604020202020204" pitchFamily="34" charset="0"/>
                <a:cs typeface="Arial" panose="020B0604020202020204" pitchFamily="34" charset="0"/>
              </a:rPr>
              <a:t> in culpa qui </a:t>
            </a:r>
            <a:r>
              <a:rPr lang="en-GB" altLang="zh-CN" sz="1200" dirty="0" err="1">
                <a:latin typeface="Arial" panose="020B0604020202020204" pitchFamily="34" charset="0"/>
                <a:cs typeface="Arial" panose="020B0604020202020204" pitchFamily="34" charset="0"/>
              </a:rPr>
              <a:t>officia</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deserunt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mollit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anim</a:t>
            </a:r>
            <a:r>
              <a:rPr lang="en-GB" altLang="zh-CN" sz="1200" dirty="0">
                <a:latin typeface="Arial" panose="020B0604020202020204" pitchFamily="34" charset="0"/>
                <a:cs typeface="Arial" panose="020B0604020202020204" pitchFamily="34" charset="0"/>
              </a:rPr>
              <a:t> id </a:t>
            </a:r>
            <a:r>
              <a:rPr lang="en-GB" altLang="zh-CN" sz="1200" dirty="0" err="1">
                <a:latin typeface="Arial" panose="020B0604020202020204" pitchFamily="34" charset="0"/>
                <a:cs typeface="Arial" panose="020B0604020202020204" pitchFamily="34" charset="0"/>
              </a:rPr>
              <a:t>est</a:t>
            </a:r>
            <a:r>
              <a:rPr lang="en-GB" altLang="zh-CN" sz="1200" dirty="0">
                <a:latin typeface="Arial" panose="020B0604020202020204" pitchFamily="34" charset="0"/>
                <a:cs typeface="Arial" panose="020B0604020202020204" pitchFamily="34" charset="0"/>
              </a:rPr>
              <a:t> </a:t>
            </a:r>
            <a:r>
              <a:rPr lang="en-GB" altLang="zh-CN" sz="1200" dirty="0" err="1">
                <a:latin typeface="Arial" panose="020B0604020202020204" pitchFamily="34" charset="0"/>
                <a:cs typeface="Arial" panose="020B0604020202020204" pitchFamily="34" charset="0"/>
              </a:rPr>
              <a:t>laboru</a:t>
            </a:r>
            <a:r>
              <a:rPr lang="en-US" altLang="zh-CN" sz="1200" dirty="0">
                <a:latin typeface="Arial" panose="020B0604020202020204" pitchFamily="34" charset="0"/>
                <a:cs typeface="Arial" panose="020B0604020202020204" pitchFamily="34" charset="0"/>
              </a:rPr>
              <a:t>m.</a:t>
            </a:r>
            <a:endParaRPr lang="x-none"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132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0AFB9-2ED0-3B49-9C23-BF086D7E479F}"/>
              </a:ext>
            </a:extLst>
          </p:cNvPr>
          <p:cNvSpPr>
            <a:spLocks noGrp="1"/>
          </p:cNvSpPr>
          <p:nvPr>
            <p:ph type="title"/>
          </p:nvPr>
        </p:nvSpPr>
        <p:spPr>
          <a:xfrm>
            <a:off x="628650" y="304166"/>
            <a:ext cx="7886700" cy="868393"/>
          </a:xfrm>
          <a:prstGeom prst="rect">
            <a:avLst/>
          </a:prstGeom>
        </p:spPr>
        <p:txBody>
          <a:bodyPr vert="horz" lIns="91440" tIns="45720" rIns="91440" bIns="45720" rtlCol="0" anchor="ctr">
            <a:normAutofit/>
          </a:bodyPr>
          <a:lstStyle/>
          <a:p>
            <a:r>
              <a:rPr lang="en-US"/>
              <a:t>Click to edit Master title style</a:t>
            </a:r>
          </a:p>
        </p:txBody>
      </p:sp>
      <p:pic>
        <p:nvPicPr>
          <p:cNvPr id="7" name="Picture 2" descr="mage result for GEO group on Earth Observations">
            <a:extLst>
              <a:ext uri="{FF2B5EF4-FFF2-40B4-BE49-F238E27FC236}">
                <a16:creationId xmlns:a16="http://schemas.microsoft.com/office/drawing/2014/main" id="{49825A44-332A-0549-BF39-74CF5C3FEF38}"/>
              </a:ext>
            </a:extLst>
          </p:cNvPr>
          <p:cNvPicPr>
            <a:picLocks noChangeAspect="1" noChangeArrowheads="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0" y="6302048"/>
            <a:ext cx="1588434" cy="55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407576"/>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70" r:id="rId4"/>
    <p:sldLayoutId id="2147483971" r:id="rId5"/>
    <p:sldLayoutId id="2147483976" r:id="rId6"/>
    <p:sldLayoutId id="2147483977" r:id="rId7"/>
    <p:sldLayoutId id="2147483981" r:id="rId8"/>
    <p:sldLayoutId id="2147483982" r:id="rId9"/>
    <p:sldLayoutId id="2147483983" r:id="rId10"/>
    <p:sldLayoutId id="2147483985" r:id="rId11"/>
    <p:sldLayoutId id="2147483986" r:id="rId12"/>
    <p:sldLayoutId id="2147483987" r:id="rId13"/>
    <p:sldLayoutId id="2147483988" r:id="rId14"/>
    <p:sldLayoutId id="2147483989" r:id="rId15"/>
    <p:sldLayoutId id="2147483997" r:id="rId16"/>
    <p:sldLayoutId id="2147483998" r:id="rId17"/>
  </p:sldLayoutIdLst>
  <p:txStyles>
    <p:title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457200" y="6356360"/>
            <a:ext cx="2133600" cy="365125"/>
          </a:xfrm>
          <a:prstGeom prst="rect">
            <a:avLst/>
          </a:prstGeom>
        </p:spPr>
        <p:txBody>
          <a:bodyPr vert="horz" lIns="91440" tIns="45720" rIns="91440" bIns="45720" rtlCol="0" anchor="ctr"/>
          <a:lstStyle>
            <a:lvl1pPr algn="l">
              <a:defRPr sz="900">
                <a:solidFill>
                  <a:srgbClr val="4CB2FF"/>
                </a:solidFill>
              </a:defRPr>
            </a:lvl1pPr>
          </a:lstStyle>
          <a:p>
            <a:fld id="{9D1B81D1-339F-824C-BF8B-C1100CBE37FC}" type="datetimeFigureOut">
              <a:rPr lang="en-US" smtClean="0"/>
              <a:pPr/>
              <a:t>9/28/21</a:t>
            </a:fld>
            <a:endParaRPr lang="en-US" dirty="0"/>
          </a:p>
        </p:txBody>
      </p:sp>
      <p:sp>
        <p:nvSpPr>
          <p:cNvPr id="5" name="Footer Placeholder 4"/>
          <p:cNvSpPr>
            <a:spLocks noGrp="1"/>
          </p:cNvSpPr>
          <p:nvPr>
            <p:ph type="ftr" sz="quarter" idx="3"/>
          </p:nvPr>
        </p:nvSpPr>
        <p:spPr>
          <a:xfrm>
            <a:off x="3124200" y="6356360"/>
            <a:ext cx="2895600" cy="365125"/>
          </a:xfrm>
          <a:prstGeom prst="rect">
            <a:avLst/>
          </a:prstGeom>
        </p:spPr>
        <p:txBody>
          <a:bodyPr vert="horz" lIns="91440" tIns="45720" rIns="91440" bIns="45720" rtlCol="0" anchor="ctr"/>
          <a:lstStyle>
            <a:lvl1pPr algn="ctr">
              <a:defRPr sz="900">
                <a:solidFill>
                  <a:srgbClr val="4CB2FF"/>
                </a:solidFill>
              </a:defRPr>
            </a:lvl1pPr>
          </a:lstStyle>
          <a:p>
            <a:endParaRPr lang="en-US" dirty="0"/>
          </a:p>
        </p:txBody>
      </p:sp>
      <p:sp>
        <p:nvSpPr>
          <p:cNvPr id="6" name="Slide Number Placeholder 5"/>
          <p:cNvSpPr>
            <a:spLocks noGrp="1"/>
          </p:cNvSpPr>
          <p:nvPr>
            <p:ph type="sldNum" sz="quarter" idx="4"/>
          </p:nvPr>
        </p:nvSpPr>
        <p:spPr>
          <a:xfrm>
            <a:off x="6553200" y="6356360"/>
            <a:ext cx="2133600" cy="365125"/>
          </a:xfrm>
          <a:prstGeom prst="rect">
            <a:avLst/>
          </a:prstGeom>
        </p:spPr>
        <p:txBody>
          <a:bodyPr vert="horz" lIns="91440" tIns="45720" rIns="91440" bIns="45720" rtlCol="0" anchor="ctr"/>
          <a:lstStyle>
            <a:lvl1pPr algn="r">
              <a:defRPr sz="900">
                <a:solidFill>
                  <a:srgbClr val="4CB2FF"/>
                </a:solidFill>
              </a:defRPr>
            </a:lvl1pPr>
          </a:lstStyle>
          <a:p>
            <a:fld id="{15A9F3D0-B985-0345-B86B-74512F59448E}" type="slidenum">
              <a:rPr lang="en-US" smtClean="0"/>
              <a:pPr/>
              <a:t>‹#›</a:t>
            </a:fld>
            <a:endParaRPr lang="en-US" dirty="0"/>
          </a:p>
        </p:txBody>
      </p:sp>
    </p:spTree>
    <p:extLst>
      <p:ext uri="{BB962C8B-B14F-4D97-AF65-F5344CB8AC3E}">
        <p14:creationId xmlns:p14="http://schemas.microsoft.com/office/powerpoint/2010/main" val="306581326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Lst>
  <p:txStyles>
    <p:titleStyle>
      <a:lvl1pPr algn="ctr" defTabSz="342900" rtl="0" eaLnBrk="1" latinLnBrk="0" hangingPunct="1">
        <a:spcBef>
          <a:spcPct val="0"/>
        </a:spcBef>
        <a:buNone/>
        <a:defRPr sz="3300" kern="1200">
          <a:solidFill>
            <a:srgbClr val="4C9BDB"/>
          </a:solidFill>
          <a:latin typeface=""/>
          <a:ea typeface="+mj-ea"/>
          <a:cs typeface=""/>
        </a:defRPr>
      </a:lvl1pPr>
    </p:titleStyle>
    <p:bodyStyle>
      <a:lvl1pPr marL="257175" indent="-257175" algn="l" defTabSz="342900" rtl="0" eaLnBrk="1" latinLnBrk="0" hangingPunct="1">
        <a:spcBef>
          <a:spcPct val="20000"/>
        </a:spcBef>
        <a:buFont typeface="Arial"/>
        <a:buChar char="•"/>
        <a:defRPr sz="2400" kern="1200">
          <a:solidFill>
            <a:srgbClr val="4C9BDB"/>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rgbClr val="4C9BDB"/>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4C9BDB"/>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rgbClr val="4C9BDB"/>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rgbClr val="4C9BDB"/>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hyperlink" Target="https://gilbertocamara.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tiff"/><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701D2-3A98-1B40-9C60-F0CCD7CE8A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Shape 138">
            <a:extLst>
              <a:ext uri="{FF2B5EF4-FFF2-40B4-BE49-F238E27FC236}">
                <a16:creationId xmlns:a16="http://schemas.microsoft.com/office/drawing/2014/main" id="{6C07A23B-B59D-3C44-AB81-733970FFE753}"/>
              </a:ext>
            </a:extLst>
          </p:cNvPr>
          <p:cNvSpPr/>
          <p:nvPr/>
        </p:nvSpPr>
        <p:spPr>
          <a:xfrm>
            <a:off x="454111" y="547054"/>
            <a:ext cx="8402423" cy="1200327"/>
          </a:xfrm>
          <a:prstGeom prst="rect">
            <a:avLst/>
          </a:prstGeom>
          <a:solidFill>
            <a:srgbClr val="E9F5FE">
              <a:alpha val="52157"/>
            </a:srgbClr>
          </a:solidFill>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algn="ct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3600" u="none" kern="0" dirty="0">
                <a:solidFill>
                  <a:srgbClr val="003D6C"/>
                </a:solidFill>
                <a:latin typeface="Proxima Nova Lt" panose="02000506030000020004" pitchFamily="2" charset="77"/>
                <a:ea typeface="Roboto" panose="02000000000000000000" pitchFamily="2" charset="0"/>
                <a:cs typeface="Arial"/>
                <a:sym typeface="Arial"/>
              </a:rPr>
              <a:t>On the use of Earth observation data for auditable nature-based solutions</a:t>
            </a:r>
          </a:p>
        </p:txBody>
      </p:sp>
      <p:sp>
        <p:nvSpPr>
          <p:cNvPr id="2" name="TextBox 1">
            <a:extLst>
              <a:ext uri="{FF2B5EF4-FFF2-40B4-BE49-F238E27FC236}">
                <a16:creationId xmlns:a16="http://schemas.microsoft.com/office/drawing/2014/main" id="{6B56ECD3-D7FF-9E4F-9F97-2F6346248B10}"/>
              </a:ext>
            </a:extLst>
          </p:cNvPr>
          <p:cNvSpPr txBox="1"/>
          <p:nvPr/>
        </p:nvSpPr>
        <p:spPr>
          <a:xfrm>
            <a:off x="1238814" y="4656659"/>
            <a:ext cx="6490337" cy="984885"/>
          </a:xfrm>
          <a:prstGeom prst="rect">
            <a:avLst/>
          </a:prstGeom>
          <a:solidFill>
            <a:srgbClr val="E9F5FE">
              <a:alpha val="67059"/>
            </a:srgbClr>
          </a:solidFill>
        </p:spPr>
        <p:txBody>
          <a:bodyPr wrap="square" rtlCol="0">
            <a:spAutoFit/>
          </a:bodyPr>
          <a:lstStyle/>
          <a:p>
            <a:pPr algn="ctr"/>
            <a:r>
              <a:rPr lang="en-US" sz="2800" dirty="0">
                <a:solidFill>
                  <a:srgbClr val="003D6C"/>
                </a:solidFill>
                <a:latin typeface="Proxima Nova Rg" panose="02000506030000020004" pitchFamily="2" charset="77"/>
              </a:rPr>
              <a:t>Gilberto Camara</a:t>
            </a:r>
          </a:p>
          <a:p>
            <a:pPr algn="ctr">
              <a:spcBef>
                <a:spcPts val="1200"/>
              </a:spcBef>
            </a:pPr>
            <a:r>
              <a:rPr lang="en-US" sz="2000" dirty="0">
                <a:solidFill>
                  <a:srgbClr val="003D6C"/>
                </a:solidFill>
                <a:latin typeface="IBMPlexMono" panose="020B0509050203000203" pitchFamily="49" charset="77"/>
                <a:hlinkClick r:id="rId4"/>
              </a:rPr>
              <a:t>https://gilbertocamara.org</a:t>
            </a:r>
            <a:endParaRPr lang="en-US" sz="2000" dirty="0">
              <a:solidFill>
                <a:srgbClr val="003D6C"/>
              </a:solidFill>
              <a:latin typeface="IBMPlexMono" panose="020B0509050203000203" pitchFamily="49" charset="77"/>
            </a:endParaRPr>
          </a:p>
        </p:txBody>
      </p:sp>
      <p:sp>
        <p:nvSpPr>
          <p:cNvPr id="6" name="Text Box 2">
            <a:extLst>
              <a:ext uri="{FF2B5EF4-FFF2-40B4-BE49-F238E27FC236}">
                <a16:creationId xmlns:a16="http://schemas.microsoft.com/office/drawing/2014/main" id="{B08DEEEE-F8D6-C544-9362-6D30093C6B60}"/>
              </a:ext>
            </a:extLst>
          </p:cNvPr>
          <p:cNvSpPr txBox="1">
            <a:spLocks noChangeArrowheads="1"/>
          </p:cNvSpPr>
          <p:nvPr/>
        </p:nvSpPr>
        <p:spPr bwMode="auto">
          <a:xfrm>
            <a:off x="8001000" y="6604107"/>
            <a:ext cx="1143000" cy="253893"/>
          </a:xfrm>
          <a:prstGeom prst="rect">
            <a:avLst/>
          </a:prstGeom>
          <a:solidFill>
            <a:srgbClr val="E8F0FF">
              <a:alpha val="61961"/>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Proxima Nova Rg" panose="02000506030000020004" pitchFamily="2" charset="77"/>
                <a:cs typeface="Franklin Gothic Book Regular" charset="0"/>
              </a:rPr>
              <a:t>image: </a:t>
            </a:r>
            <a:r>
              <a:rPr lang="en-US" sz="1200" dirty="0" err="1">
                <a:solidFill>
                  <a:schemeClr val="accent1">
                    <a:lumMod val="75000"/>
                  </a:schemeClr>
                </a:solidFill>
                <a:latin typeface="Proxima Nova Rg" panose="02000506030000020004" pitchFamily="2" charset="77"/>
                <a:cs typeface="Franklin Gothic Book Regular" charset="0"/>
              </a:rPr>
              <a:t>Alamy</a:t>
            </a:r>
            <a:endParaRPr lang="en-US" sz="1200" dirty="0">
              <a:solidFill>
                <a:schemeClr val="accent1">
                  <a:lumMod val="75000"/>
                </a:schemeClr>
              </a:solidFill>
              <a:latin typeface="Proxima Nova Rg" panose="02000506030000020004" pitchFamily="2" charset="77"/>
              <a:cs typeface="Franklin Gothic Book Regular" charset="0"/>
            </a:endParaRPr>
          </a:p>
        </p:txBody>
      </p:sp>
      <p:pic>
        <p:nvPicPr>
          <p:cNvPr id="3" name="Picture 2">
            <a:extLst>
              <a:ext uri="{FF2B5EF4-FFF2-40B4-BE49-F238E27FC236}">
                <a16:creationId xmlns:a16="http://schemas.microsoft.com/office/drawing/2014/main" id="{E4103191-CA8E-6942-9A3F-DC13D4194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6524265"/>
            <a:ext cx="908222" cy="316296"/>
          </a:xfrm>
          <a:prstGeom prst="rect">
            <a:avLst/>
          </a:prstGeom>
        </p:spPr>
      </p:pic>
    </p:spTree>
    <p:extLst>
      <p:ext uri="{BB962C8B-B14F-4D97-AF65-F5344CB8AC3E}">
        <p14:creationId xmlns:p14="http://schemas.microsoft.com/office/powerpoint/2010/main" val="241862113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5FC00-5C2B-D045-83AA-E525286410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794" y="867178"/>
            <a:ext cx="2638102" cy="2563790"/>
          </a:xfrm>
          <a:prstGeom prst="rect">
            <a:avLst/>
          </a:prstGeom>
        </p:spPr>
      </p:pic>
      <p:pic>
        <p:nvPicPr>
          <p:cNvPr id="4" name="Picture 3">
            <a:extLst>
              <a:ext uri="{FF2B5EF4-FFF2-40B4-BE49-F238E27FC236}">
                <a16:creationId xmlns:a16="http://schemas.microsoft.com/office/drawing/2014/main" id="{1C04B673-37E8-3F42-B792-54346896BF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7945" y="862048"/>
            <a:ext cx="2638102" cy="2589929"/>
          </a:xfrm>
          <a:prstGeom prst="rect">
            <a:avLst/>
          </a:prstGeom>
        </p:spPr>
      </p:pic>
      <p:pic>
        <p:nvPicPr>
          <p:cNvPr id="7" name="Picture 6">
            <a:extLst>
              <a:ext uri="{FF2B5EF4-FFF2-40B4-BE49-F238E27FC236}">
                <a16:creationId xmlns:a16="http://schemas.microsoft.com/office/drawing/2014/main" id="{80C588B9-3B26-6843-996B-8E64E4D0AE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096" y="865211"/>
            <a:ext cx="2740421" cy="2589929"/>
          </a:xfrm>
          <a:prstGeom prst="rect">
            <a:avLst/>
          </a:prstGeom>
        </p:spPr>
      </p:pic>
      <p:sp>
        <p:nvSpPr>
          <p:cNvPr id="8" name="Title 1">
            <a:extLst>
              <a:ext uri="{FF2B5EF4-FFF2-40B4-BE49-F238E27FC236}">
                <a16:creationId xmlns:a16="http://schemas.microsoft.com/office/drawing/2014/main" id="{DEA494D0-C150-8946-B1AF-03D1F6FF7CF8}"/>
              </a:ext>
            </a:extLst>
          </p:cNvPr>
          <p:cNvSpPr txBox="1">
            <a:spLocks/>
          </p:cNvSpPr>
          <p:nvPr/>
        </p:nvSpPr>
        <p:spPr>
          <a:xfrm>
            <a:off x="1402493" y="1061138"/>
            <a:ext cx="6172201" cy="448929"/>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endParaRPr lang="en-US" sz="2700" dirty="0"/>
          </a:p>
        </p:txBody>
      </p:sp>
      <p:sp>
        <p:nvSpPr>
          <p:cNvPr id="10" name="Rectangle 9">
            <a:extLst>
              <a:ext uri="{FF2B5EF4-FFF2-40B4-BE49-F238E27FC236}">
                <a16:creationId xmlns:a16="http://schemas.microsoft.com/office/drawing/2014/main" id="{78D592CB-A3B7-634A-AE15-1D9983F9798D}"/>
              </a:ext>
            </a:extLst>
          </p:cNvPr>
          <p:cNvSpPr/>
          <p:nvPr/>
        </p:nvSpPr>
        <p:spPr>
          <a:xfrm>
            <a:off x="6255642" y="875974"/>
            <a:ext cx="2638102" cy="338554"/>
          </a:xfrm>
          <a:prstGeom prst="rect">
            <a:avLst/>
          </a:prstGeom>
          <a:solidFill>
            <a:srgbClr val="E8F0FF">
              <a:alpha val="66000"/>
            </a:srgbClr>
          </a:solidFill>
        </p:spPr>
        <p:txBody>
          <a:bodyPr wrap="square">
            <a:spAutoFit/>
          </a:bodyPr>
          <a:lstStyle/>
          <a:p>
            <a:r>
              <a:rPr lang="en-US" sz="1600" dirty="0">
                <a:solidFill>
                  <a:srgbClr val="003D6C"/>
                </a:solidFill>
                <a:latin typeface="Proxima Nova Rg" panose="02000506030000020004" pitchFamily="2" charset="77"/>
              </a:rPr>
              <a:t>Open </a:t>
            </a:r>
            <a:r>
              <a:rPr lang="en-US" sz="1600" dirty="0" err="1">
                <a:solidFill>
                  <a:srgbClr val="003D6C"/>
                </a:solidFill>
                <a:latin typeface="Proxima Nova Rg" panose="02000506030000020004" pitchFamily="2" charset="77"/>
              </a:rPr>
              <a:t>cerrado</a:t>
            </a:r>
            <a:endParaRPr lang="en-US" sz="1600" dirty="0">
              <a:solidFill>
                <a:srgbClr val="003D6C"/>
              </a:solidFill>
              <a:latin typeface="Proxima Nova Rg" panose="02000506030000020004" pitchFamily="2" charset="77"/>
            </a:endParaRPr>
          </a:p>
        </p:txBody>
      </p:sp>
      <p:sp>
        <p:nvSpPr>
          <p:cNvPr id="11" name="Rectangle 10">
            <a:extLst>
              <a:ext uri="{FF2B5EF4-FFF2-40B4-BE49-F238E27FC236}">
                <a16:creationId xmlns:a16="http://schemas.microsoft.com/office/drawing/2014/main" id="{39D392E9-4867-A84F-9F8C-061951B8B4CC}"/>
              </a:ext>
            </a:extLst>
          </p:cNvPr>
          <p:cNvSpPr/>
          <p:nvPr/>
        </p:nvSpPr>
        <p:spPr>
          <a:xfrm>
            <a:off x="199096" y="865210"/>
            <a:ext cx="2494487" cy="338554"/>
          </a:xfrm>
          <a:prstGeom prst="rect">
            <a:avLst/>
          </a:prstGeom>
          <a:solidFill>
            <a:srgbClr val="E8F0FF">
              <a:alpha val="76000"/>
            </a:srgbClr>
          </a:solidFill>
        </p:spPr>
        <p:txBody>
          <a:bodyPr wrap="square">
            <a:spAutoFit/>
          </a:bodyPr>
          <a:lstStyle/>
          <a:p>
            <a:r>
              <a:rPr lang="en-US" sz="1600" dirty="0" err="1">
                <a:solidFill>
                  <a:srgbClr val="003D6C"/>
                </a:solidFill>
                <a:latin typeface="Proxima Nova Rg" panose="02000506030000020004" pitchFamily="2" charset="77"/>
              </a:rPr>
              <a:t>Cerradão</a:t>
            </a:r>
            <a:r>
              <a:rPr lang="en-US" sz="1600" dirty="0">
                <a:solidFill>
                  <a:srgbClr val="003D6C"/>
                </a:solidFill>
                <a:latin typeface="Proxima Nova Rg" panose="02000506030000020004" pitchFamily="2" charset="77"/>
              </a:rPr>
              <a:t> (woodland)</a:t>
            </a:r>
          </a:p>
        </p:txBody>
      </p:sp>
      <p:sp>
        <p:nvSpPr>
          <p:cNvPr id="12" name="Rectangle 11">
            <a:extLst>
              <a:ext uri="{FF2B5EF4-FFF2-40B4-BE49-F238E27FC236}">
                <a16:creationId xmlns:a16="http://schemas.microsoft.com/office/drawing/2014/main" id="{9862F809-D15D-AC4B-84DB-E14F1CDD0954}"/>
              </a:ext>
            </a:extLst>
          </p:cNvPr>
          <p:cNvSpPr/>
          <p:nvPr/>
        </p:nvSpPr>
        <p:spPr>
          <a:xfrm>
            <a:off x="3297945" y="865210"/>
            <a:ext cx="2622585" cy="338554"/>
          </a:xfrm>
          <a:prstGeom prst="rect">
            <a:avLst/>
          </a:prstGeom>
          <a:solidFill>
            <a:srgbClr val="E8F0FF">
              <a:alpha val="75000"/>
            </a:srgbClr>
          </a:solidFill>
        </p:spPr>
        <p:txBody>
          <a:bodyPr wrap="square">
            <a:spAutoFit/>
          </a:bodyPr>
          <a:lstStyle/>
          <a:p>
            <a:r>
              <a:rPr lang="en-US" sz="1600" dirty="0" err="1">
                <a:solidFill>
                  <a:srgbClr val="003D6C"/>
                </a:solidFill>
                <a:latin typeface="Proxima Nova Rg" panose="02000506030000020004" pitchFamily="2" charset="77"/>
              </a:rPr>
              <a:t>Cerrado</a:t>
            </a:r>
            <a:r>
              <a:rPr lang="en-US" sz="1600" dirty="0">
                <a:solidFill>
                  <a:srgbClr val="003D6C"/>
                </a:solidFill>
                <a:latin typeface="Proxima Nova Rg" panose="02000506030000020004" pitchFamily="2" charset="77"/>
              </a:rPr>
              <a:t> </a:t>
            </a:r>
            <a:r>
              <a:rPr lang="en-US" sz="1600" dirty="0" err="1">
                <a:solidFill>
                  <a:srgbClr val="003D6C"/>
                </a:solidFill>
                <a:latin typeface="Proxima Nova Rg" panose="02000506030000020004" pitchFamily="2" charset="77"/>
              </a:rPr>
              <a:t>strictu</a:t>
            </a:r>
            <a:r>
              <a:rPr lang="en-US" sz="1600" dirty="0">
                <a:solidFill>
                  <a:srgbClr val="003D6C"/>
                </a:solidFill>
                <a:latin typeface="Proxima Nova Rg" panose="02000506030000020004" pitchFamily="2" charset="77"/>
              </a:rPr>
              <a:t> </a:t>
            </a:r>
            <a:r>
              <a:rPr lang="en-US" sz="1600" dirty="0" err="1">
                <a:solidFill>
                  <a:srgbClr val="003D6C"/>
                </a:solidFill>
                <a:latin typeface="Proxima Nova Rg" panose="02000506030000020004" pitchFamily="2" charset="77"/>
              </a:rPr>
              <a:t>sensu</a:t>
            </a:r>
            <a:endParaRPr lang="en-US" sz="1600" dirty="0">
              <a:solidFill>
                <a:srgbClr val="003D6C"/>
              </a:solidFill>
              <a:latin typeface="Proxima Nova Rg" panose="02000506030000020004" pitchFamily="2" charset="77"/>
            </a:endParaRPr>
          </a:p>
        </p:txBody>
      </p:sp>
      <p:sp>
        <p:nvSpPr>
          <p:cNvPr id="13" name="Text Box 3">
            <a:extLst>
              <a:ext uri="{FF2B5EF4-FFF2-40B4-BE49-F238E27FC236}">
                <a16:creationId xmlns:a16="http://schemas.microsoft.com/office/drawing/2014/main" id="{5D03E616-D51A-A646-B114-AABCE7D0E47F}"/>
              </a:ext>
            </a:extLst>
          </p:cNvPr>
          <p:cNvSpPr txBox="1">
            <a:spLocks noChangeArrowheads="1"/>
          </p:cNvSpPr>
          <p:nvPr/>
        </p:nvSpPr>
        <p:spPr bwMode="auto">
          <a:xfrm>
            <a:off x="3409708" y="6517527"/>
            <a:ext cx="5691867" cy="276999"/>
          </a:xfrm>
          <a:prstGeom prst="rect">
            <a:avLst/>
          </a:prstGeom>
          <a:noFill/>
          <a:ln>
            <a:noFill/>
          </a:ln>
          <a:effectLst/>
        </p:spPr>
        <p:txBody>
          <a:bodyPr wrap="square">
            <a:spAutoFit/>
          </a:bodyPr>
          <a:lstStyle/>
          <a:p>
            <a:pPr algn="r">
              <a:spcBef>
                <a:spcPct val="50000"/>
              </a:spcBef>
              <a:defRPr/>
            </a:pPr>
            <a:r>
              <a:rPr lang="en-GB" sz="1200" dirty="0">
                <a:solidFill>
                  <a:srgbClr val="004375"/>
                </a:solidFill>
                <a:latin typeface="Proxima Nova Rg" panose="02000506030000020004" pitchFamily="2" charset="77"/>
                <a:cs typeface="Calibri"/>
              </a:rPr>
              <a:t>images: Del-Claro and </a:t>
            </a:r>
            <a:r>
              <a:rPr lang="en-GB" sz="1200" dirty="0" err="1">
                <a:solidFill>
                  <a:srgbClr val="004375"/>
                </a:solidFill>
                <a:latin typeface="Proxima Nova Rg" panose="02000506030000020004" pitchFamily="2" charset="77"/>
                <a:cs typeface="Calibri"/>
              </a:rPr>
              <a:t>Silingardi</a:t>
            </a:r>
            <a:r>
              <a:rPr lang="en-GB" sz="1200" dirty="0">
                <a:solidFill>
                  <a:srgbClr val="004375"/>
                </a:solidFill>
                <a:latin typeface="Proxima Nova Rg" panose="02000506030000020004" pitchFamily="2" charset="77"/>
                <a:cs typeface="Calibri"/>
              </a:rPr>
              <a:t> (Annals Brazilian Academy Sci, 2019 )</a:t>
            </a:r>
          </a:p>
        </p:txBody>
      </p:sp>
      <p:pic>
        <p:nvPicPr>
          <p:cNvPr id="5" name="Picture 4">
            <a:extLst>
              <a:ext uri="{FF2B5EF4-FFF2-40B4-BE49-F238E27FC236}">
                <a16:creationId xmlns:a16="http://schemas.microsoft.com/office/drawing/2014/main" id="{37AD3CB4-C9E6-5741-8C11-BEBD476E97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846" y="3455140"/>
            <a:ext cx="7664495" cy="2537649"/>
          </a:xfrm>
          <a:prstGeom prst="rect">
            <a:avLst/>
          </a:prstGeom>
        </p:spPr>
      </p:pic>
      <p:sp>
        <p:nvSpPr>
          <p:cNvPr id="14" name="Title 2">
            <a:extLst>
              <a:ext uri="{FF2B5EF4-FFF2-40B4-BE49-F238E27FC236}">
                <a16:creationId xmlns:a16="http://schemas.microsoft.com/office/drawing/2014/main" id="{198B98EE-56BC-B24B-9380-8B7EADDD328F}"/>
              </a:ext>
            </a:extLst>
          </p:cNvPr>
          <p:cNvSpPr>
            <a:spLocks noGrp="1"/>
          </p:cNvSpPr>
          <p:nvPr>
            <p:ph type="title"/>
          </p:nvPr>
        </p:nvSpPr>
        <p:spPr>
          <a:xfrm>
            <a:off x="0" y="7581"/>
            <a:ext cx="9144000" cy="868393"/>
          </a:xfrm>
        </p:spPr>
        <p:txBody>
          <a:bodyPr/>
          <a:lstStyle/>
          <a:p>
            <a:r>
              <a:rPr lang="en-US" dirty="0" err="1"/>
              <a:t>Cerrado</a:t>
            </a:r>
            <a:r>
              <a:rPr lang="en-US" dirty="0"/>
              <a:t>: Brazilian savanna</a:t>
            </a:r>
          </a:p>
        </p:txBody>
      </p:sp>
    </p:spTree>
    <p:extLst>
      <p:ext uri="{BB962C8B-B14F-4D97-AF65-F5344CB8AC3E}">
        <p14:creationId xmlns:p14="http://schemas.microsoft.com/office/powerpoint/2010/main" val="188932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8772C2-D9AF-4C47-8317-BD29B2F9E7E8}"/>
              </a:ext>
            </a:extLst>
          </p:cNvPr>
          <p:cNvSpPr>
            <a:spLocks noGrp="1"/>
          </p:cNvSpPr>
          <p:nvPr>
            <p:ph type="title"/>
          </p:nvPr>
        </p:nvSpPr>
        <p:spPr>
          <a:xfrm>
            <a:off x="469106" y="298451"/>
            <a:ext cx="8229601" cy="682277"/>
          </a:xfrm>
        </p:spPr>
        <p:txBody>
          <a:bodyPr>
            <a:normAutofit/>
          </a:bodyPr>
          <a:lstStyle/>
          <a:p>
            <a:r>
              <a:rPr lang="pt-BR" b="1" dirty="0" err="1">
                <a:latin typeface="Proxima Nova Lt" panose="02000506030000020004" pitchFamily="2" charset="77"/>
              </a:rPr>
              <a:t>Limitations</a:t>
            </a:r>
            <a:r>
              <a:rPr lang="pt-BR" b="1" dirty="0">
                <a:latin typeface="Proxima Nova Lt" panose="02000506030000020004" pitchFamily="2" charset="77"/>
              </a:rPr>
              <a:t> </a:t>
            </a:r>
            <a:r>
              <a:rPr lang="pt-BR" b="1" dirty="0" err="1">
                <a:latin typeface="Proxima Nova Lt" panose="02000506030000020004" pitchFamily="2" charset="77"/>
              </a:rPr>
              <a:t>of</a:t>
            </a:r>
            <a:r>
              <a:rPr lang="pt-BR" b="1" dirty="0">
                <a:latin typeface="Proxima Nova Lt" panose="02000506030000020004" pitchFamily="2" charset="77"/>
              </a:rPr>
              <a:t> global </a:t>
            </a:r>
            <a:r>
              <a:rPr lang="pt-BR" b="1" dirty="0" err="1">
                <a:latin typeface="Proxima Nova Lt" panose="02000506030000020004" pitchFamily="2" charset="77"/>
              </a:rPr>
              <a:t>maps</a:t>
            </a:r>
            <a:r>
              <a:rPr lang="pt-BR" b="1" dirty="0">
                <a:latin typeface="Proxima Nova Lt" panose="02000506030000020004" pitchFamily="2" charset="77"/>
              </a:rPr>
              <a:t> </a:t>
            </a:r>
          </a:p>
        </p:txBody>
      </p:sp>
      <p:pic>
        <p:nvPicPr>
          <p:cNvPr id="3" name="Imagem 2">
            <a:extLst>
              <a:ext uri="{FF2B5EF4-FFF2-40B4-BE49-F238E27FC236}">
                <a16:creationId xmlns:a16="http://schemas.microsoft.com/office/drawing/2014/main" id="{4975A1CA-4339-4047-B7B3-D53C9D0BC0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742" y="1196751"/>
            <a:ext cx="3960441" cy="3512962"/>
          </a:xfrm>
          <a:prstGeom prst="rect">
            <a:avLst/>
          </a:prstGeom>
        </p:spPr>
      </p:pic>
      <p:pic>
        <p:nvPicPr>
          <p:cNvPr id="5" name="Imagem 4">
            <a:extLst>
              <a:ext uri="{FF2B5EF4-FFF2-40B4-BE49-F238E27FC236}">
                <a16:creationId xmlns:a16="http://schemas.microsoft.com/office/drawing/2014/main" id="{650C2337-9F9F-B341-BC10-8762C3E9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1196752"/>
            <a:ext cx="3970378" cy="3512961"/>
          </a:xfrm>
          <a:prstGeom prst="rect">
            <a:avLst/>
          </a:prstGeom>
        </p:spPr>
      </p:pic>
      <p:sp>
        <p:nvSpPr>
          <p:cNvPr id="6" name="CaixaDeTexto 3">
            <a:extLst>
              <a:ext uri="{FF2B5EF4-FFF2-40B4-BE49-F238E27FC236}">
                <a16:creationId xmlns:a16="http://schemas.microsoft.com/office/drawing/2014/main" id="{77FE59A2-37F8-5748-ADF0-630E806ACB08}"/>
              </a:ext>
            </a:extLst>
          </p:cNvPr>
          <p:cNvSpPr txBox="1">
            <a:spLocks noChangeArrowheads="1"/>
          </p:cNvSpPr>
          <p:nvPr/>
        </p:nvSpPr>
        <p:spPr bwMode="auto">
          <a:xfrm>
            <a:off x="424742" y="4709713"/>
            <a:ext cx="3960441" cy="707886"/>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marR="0" lvl="0" indent="0" algn="ctr" defTabSz="342900" rtl="0" eaLnBrk="0" fontAlgn="auto" latinLnBrk="0" hangingPunct="0">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chemeClr val="accent1">
                    <a:lumMod val="50000"/>
                  </a:schemeClr>
                </a:solidFill>
                <a:effectLst/>
                <a:uLnTx/>
                <a:uFillTx/>
                <a:latin typeface="Proxima Nova Rg" panose="02000506030000020004" pitchFamily="2" charset="77"/>
                <a:ea typeface="Geneva" charset="0"/>
                <a:cs typeface="Calibri"/>
                <a:sym typeface="Helvetica Light"/>
              </a:rPr>
              <a:t>ESA CCI </a:t>
            </a:r>
            <a:r>
              <a:rPr lang="en-US" sz="2000" b="0" u="none" dirty="0">
                <a:solidFill>
                  <a:schemeClr val="accent1">
                    <a:lumMod val="50000"/>
                  </a:schemeClr>
                </a:solidFill>
                <a:latin typeface="Proxima Nova Rg" panose="02000506030000020004" pitchFamily="2" charset="77"/>
                <a:cs typeface="Calibri"/>
                <a:sym typeface="Helvetica Light"/>
              </a:rPr>
              <a:t>(no distinction btw</a:t>
            </a:r>
          </a:p>
          <a:p>
            <a:pPr marL="0" marR="0" lvl="0" indent="0" algn="ctr" defTabSz="342900" rtl="0" eaLnBrk="0" fontAlgn="auto" latinLnBrk="0" hangingPunct="0">
              <a:lnSpc>
                <a:spcPct val="100000"/>
              </a:lnSpc>
              <a:spcBef>
                <a:spcPts val="0"/>
              </a:spcBef>
              <a:spcAft>
                <a:spcPts val="0"/>
              </a:spcAft>
              <a:buClrTx/>
              <a:buSzTx/>
              <a:buFontTx/>
              <a:buNone/>
              <a:tabLst/>
              <a:defRPr/>
            </a:pPr>
            <a:r>
              <a:rPr lang="en-US" sz="2000" b="0" u="none" dirty="0">
                <a:solidFill>
                  <a:schemeClr val="accent1">
                    <a:lumMod val="50000"/>
                  </a:schemeClr>
                </a:solidFill>
                <a:latin typeface="Proxima Nova Rg" panose="02000506030000020004" pitchFamily="2" charset="77"/>
                <a:cs typeface="Calibri"/>
                <a:sym typeface="Helvetica Light"/>
              </a:rPr>
              <a:t>s</a:t>
            </a:r>
            <a:r>
              <a:rPr kumimoji="0" lang="en-US" sz="2000" b="0" u="none" strike="noStrike" kern="1200" cap="none" spc="0" normalizeH="0" baseline="0" noProof="0" dirty="0" err="1">
                <a:ln>
                  <a:noFill/>
                </a:ln>
                <a:solidFill>
                  <a:schemeClr val="accent1">
                    <a:lumMod val="50000"/>
                  </a:schemeClr>
                </a:solidFill>
                <a:effectLst/>
                <a:uLnTx/>
                <a:uFillTx/>
                <a:latin typeface="Proxima Nova Rg" panose="02000506030000020004" pitchFamily="2" charset="77"/>
                <a:ea typeface="Geneva" charset="0"/>
                <a:cs typeface="Calibri"/>
                <a:sym typeface="Helvetica Light"/>
              </a:rPr>
              <a:t>hrublands</a:t>
            </a:r>
            <a:r>
              <a:rPr kumimoji="0" lang="en-US" sz="2000" b="0" u="none" strike="noStrike" kern="1200" cap="none" spc="0" normalizeH="0" baseline="0" noProof="0" dirty="0">
                <a:ln>
                  <a:noFill/>
                </a:ln>
                <a:solidFill>
                  <a:schemeClr val="accent1">
                    <a:lumMod val="50000"/>
                  </a:schemeClr>
                </a:solidFill>
                <a:effectLst/>
                <a:uLnTx/>
                <a:uFillTx/>
                <a:latin typeface="Proxima Nova Rg" panose="02000506030000020004" pitchFamily="2" charset="77"/>
                <a:ea typeface="Geneva" charset="0"/>
                <a:cs typeface="Calibri"/>
                <a:sym typeface="Helvetica Light"/>
              </a:rPr>
              <a:t> and pasture) </a:t>
            </a:r>
          </a:p>
        </p:txBody>
      </p:sp>
      <p:sp>
        <p:nvSpPr>
          <p:cNvPr id="13" name="CaixaDeTexto 3">
            <a:extLst>
              <a:ext uri="{FF2B5EF4-FFF2-40B4-BE49-F238E27FC236}">
                <a16:creationId xmlns:a16="http://schemas.microsoft.com/office/drawing/2014/main" id="{A766B5C9-8F4D-D843-8714-CE2F655B8E61}"/>
              </a:ext>
            </a:extLst>
          </p:cNvPr>
          <p:cNvSpPr txBox="1">
            <a:spLocks noChangeArrowheads="1"/>
          </p:cNvSpPr>
          <p:nvPr/>
        </p:nvSpPr>
        <p:spPr bwMode="auto">
          <a:xfrm>
            <a:off x="4585688" y="4742677"/>
            <a:ext cx="3960441" cy="707886"/>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marR="0" lvl="0" indent="0" algn="ctr" defTabSz="342900" rtl="0" eaLnBrk="0" fontAlgn="auto" latinLnBrk="0" hangingPunct="0">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chemeClr val="accent1">
                    <a:lumMod val="50000"/>
                  </a:schemeClr>
                </a:solidFill>
                <a:effectLst/>
                <a:uLnTx/>
                <a:uFillTx/>
                <a:latin typeface="Proxima Nova Rg" panose="02000506030000020004" pitchFamily="2" charset="77"/>
                <a:ea typeface="Geneva" charset="0"/>
                <a:cs typeface="Calibri"/>
                <a:sym typeface="Helvetica Light"/>
              </a:rPr>
              <a:t>INPE’s new map </a:t>
            </a:r>
            <a:r>
              <a:rPr lang="en-US" sz="2000" b="0" u="none" dirty="0">
                <a:solidFill>
                  <a:schemeClr val="accent1">
                    <a:lumMod val="50000"/>
                  </a:schemeClr>
                </a:solidFill>
                <a:latin typeface="Proxima Nova Rg" panose="02000506030000020004" pitchFamily="2" charset="77"/>
                <a:cs typeface="Calibri"/>
                <a:sym typeface="Helvetica Light"/>
              </a:rPr>
              <a:t>(distinction btw</a:t>
            </a:r>
          </a:p>
          <a:p>
            <a:pPr marL="0" marR="0" lvl="0" indent="0" algn="ctr" defTabSz="342900" rtl="0" eaLnBrk="0" fontAlgn="auto" latinLnBrk="0" hangingPunct="0">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schemeClr val="accent1">
                    <a:lumMod val="50000"/>
                  </a:schemeClr>
                </a:solidFill>
                <a:effectLst/>
                <a:uLnTx/>
                <a:uFillTx/>
                <a:latin typeface="Proxima Nova Rg" panose="02000506030000020004" pitchFamily="2" charset="77"/>
                <a:ea typeface="Geneva" charset="0"/>
                <a:cs typeface="Calibri"/>
                <a:sym typeface="Helvetica Light"/>
              </a:rPr>
              <a:t>Cerrado and pasture) </a:t>
            </a:r>
          </a:p>
        </p:txBody>
      </p:sp>
      <p:sp>
        <p:nvSpPr>
          <p:cNvPr id="7" name="TextBox 6">
            <a:extLst>
              <a:ext uri="{FF2B5EF4-FFF2-40B4-BE49-F238E27FC236}">
                <a16:creationId xmlns:a16="http://schemas.microsoft.com/office/drawing/2014/main" id="{A28AC14F-29FA-D34A-9B24-B31B7FA54343}"/>
              </a:ext>
            </a:extLst>
          </p:cNvPr>
          <p:cNvSpPr txBox="1"/>
          <p:nvPr/>
        </p:nvSpPr>
        <p:spPr>
          <a:xfrm>
            <a:off x="1885922" y="5936174"/>
            <a:ext cx="5190844" cy="461665"/>
          </a:xfrm>
          <a:prstGeom prst="rect">
            <a:avLst/>
          </a:prstGeom>
          <a:solidFill>
            <a:srgbClr val="E8F0FF"/>
          </a:solidFill>
        </p:spPr>
        <p:txBody>
          <a:bodyPr wrap="none" rtlCol="0">
            <a:spAutoFit/>
          </a:bodyPr>
          <a:lstStyle/>
          <a:p>
            <a:pPr algn="ctr"/>
            <a:r>
              <a:rPr lang="en-US" sz="2400" dirty="0">
                <a:solidFill>
                  <a:srgbClr val="003D6C"/>
                </a:solidFill>
                <a:latin typeface="Proxima Nova Rg" panose="02000506030000020004" pitchFamily="2" charset="77"/>
              </a:rPr>
              <a:t>Co-design is essential for auditability </a:t>
            </a:r>
          </a:p>
        </p:txBody>
      </p:sp>
      <p:pic>
        <p:nvPicPr>
          <p:cNvPr id="4" name="Picture 3">
            <a:extLst>
              <a:ext uri="{FF2B5EF4-FFF2-40B4-BE49-F238E27FC236}">
                <a16:creationId xmlns:a16="http://schemas.microsoft.com/office/drawing/2014/main" id="{71A138DD-D8F6-9A43-83F3-73F66FDAD5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00150" y="1196751"/>
            <a:ext cx="1485034" cy="1059138"/>
          </a:xfrm>
          <a:prstGeom prst="rect">
            <a:avLst/>
          </a:prstGeom>
        </p:spPr>
      </p:pic>
      <p:pic>
        <p:nvPicPr>
          <p:cNvPr id="8" name="Picture 7">
            <a:extLst>
              <a:ext uri="{FF2B5EF4-FFF2-40B4-BE49-F238E27FC236}">
                <a16:creationId xmlns:a16="http://schemas.microsoft.com/office/drawing/2014/main" id="{D476F519-EA0B-FD49-9BA9-8DDE80C03D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15401" y="1196751"/>
            <a:ext cx="2026977" cy="591106"/>
          </a:xfrm>
          <a:prstGeom prst="rect">
            <a:avLst/>
          </a:prstGeom>
        </p:spPr>
      </p:pic>
    </p:spTree>
    <p:extLst>
      <p:ext uri="{BB962C8B-B14F-4D97-AF65-F5344CB8AC3E}">
        <p14:creationId xmlns:p14="http://schemas.microsoft.com/office/powerpoint/2010/main" val="41609791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at_art_jau_lrg_crop.jpg">
            <a:extLst>
              <a:ext uri="{FF2B5EF4-FFF2-40B4-BE49-F238E27FC236}">
                <a16:creationId xmlns:a16="http://schemas.microsoft.com/office/drawing/2014/main" id="{D4DE4794-BEBF-C248-9A44-E1A093D4C5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6836" cy="6858000"/>
          </a:xfrm>
          <a:prstGeom prst="rect">
            <a:avLst/>
          </a:prstGeom>
        </p:spPr>
      </p:pic>
      <p:sp>
        <p:nvSpPr>
          <p:cNvPr id="2" name="Title 1">
            <a:extLst>
              <a:ext uri="{FF2B5EF4-FFF2-40B4-BE49-F238E27FC236}">
                <a16:creationId xmlns:a16="http://schemas.microsoft.com/office/drawing/2014/main" id="{644291DC-B48D-A043-AC01-7B14C699B014}"/>
              </a:ext>
            </a:extLst>
          </p:cNvPr>
          <p:cNvSpPr>
            <a:spLocks noGrp="1"/>
          </p:cNvSpPr>
          <p:nvPr>
            <p:ph type="title"/>
          </p:nvPr>
        </p:nvSpPr>
        <p:spPr>
          <a:xfrm>
            <a:off x="0" y="0"/>
            <a:ext cx="9144000" cy="868393"/>
          </a:xfrm>
          <a:solidFill>
            <a:srgbClr val="E8F0FF">
              <a:alpha val="56863"/>
            </a:srgbClr>
          </a:solidFill>
        </p:spPr>
        <p:txBody>
          <a:bodyPr/>
          <a:lstStyle/>
          <a:p>
            <a:r>
              <a:rPr lang="en-US" dirty="0"/>
              <a:t>Questions from Shell</a:t>
            </a:r>
          </a:p>
        </p:txBody>
      </p:sp>
      <p:sp>
        <p:nvSpPr>
          <p:cNvPr id="3" name="Rectangle 2">
            <a:extLst>
              <a:ext uri="{FF2B5EF4-FFF2-40B4-BE49-F238E27FC236}">
                <a16:creationId xmlns:a16="http://schemas.microsoft.com/office/drawing/2014/main" id="{C8C3AD62-8AF1-1446-8258-2DDE3FE9320D}"/>
              </a:ext>
            </a:extLst>
          </p:cNvPr>
          <p:cNvSpPr/>
          <p:nvPr/>
        </p:nvSpPr>
        <p:spPr>
          <a:xfrm>
            <a:off x="505426" y="1250754"/>
            <a:ext cx="8311120" cy="4493538"/>
          </a:xfrm>
          <a:prstGeom prst="rect">
            <a:avLst/>
          </a:prstGeom>
          <a:solidFill>
            <a:srgbClr val="E8F0FF">
              <a:alpha val="85882"/>
            </a:srgbClr>
          </a:solidFill>
        </p:spPr>
        <p:txBody>
          <a:bodyPr wrap="square">
            <a:spAutoFit/>
          </a:bodyPr>
          <a:lstStyle/>
          <a:p>
            <a:pPr marL="342900" indent="-342900">
              <a:buFont typeface="+mj-lt"/>
              <a:buAutoNum type="arabicPeriod"/>
            </a:pPr>
            <a:r>
              <a:rPr lang="en-US" sz="2200" dirty="0">
                <a:solidFill>
                  <a:schemeClr val="tx2">
                    <a:lumMod val="50000"/>
                  </a:schemeClr>
                </a:solidFill>
                <a:latin typeface="Proxima Nova Rg" panose="02000506030000020004" pitchFamily="2" charset="77"/>
              </a:rPr>
              <a:t>What is currently already possible with satellites and what can be expected in the next few years?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rgbClr val="8B0505"/>
                </a:solidFill>
                <a:latin typeface="Proxima Nova Rg" panose="02000506030000020004" pitchFamily="2" charset="77"/>
              </a:rPr>
              <a:t>What are opportunities for Earth Observation in future reporting, and where are the gaps which need to be addressed? </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How do you see the future of tax-payer funded programs vs commercial initiatives?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the advances required in S&amp;T support global (and Shell’s) ambitions to deploy auditable nature based solutions?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p:txBody>
      </p:sp>
    </p:spTree>
    <p:extLst>
      <p:ext uri="{BB962C8B-B14F-4D97-AF65-F5344CB8AC3E}">
        <p14:creationId xmlns:p14="http://schemas.microsoft.com/office/powerpoint/2010/main" val="320049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F1F2-57DE-5842-9397-A2C1DF434FBF}"/>
              </a:ext>
            </a:extLst>
          </p:cNvPr>
          <p:cNvSpPr>
            <a:spLocks noGrp="1"/>
          </p:cNvSpPr>
          <p:nvPr>
            <p:ph type="title"/>
          </p:nvPr>
        </p:nvSpPr>
        <p:spPr/>
        <p:txBody>
          <a:bodyPr/>
          <a:lstStyle/>
          <a:p>
            <a:r>
              <a:rPr lang="en-US" dirty="0"/>
              <a:t>Land use change emissions</a:t>
            </a:r>
          </a:p>
        </p:txBody>
      </p:sp>
      <p:pic>
        <p:nvPicPr>
          <p:cNvPr id="4" name="Picture 3">
            <a:extLst>
              <a:ext uri="{FF2B5EF4-FFF2-40B4-BE49-F238E27FC236}">
                <a16:creationId xmlns:a16="http://schemas.microsoft.com/office/drawing/2014/main" id="{71EDA70D-F7FA-754E-8158-63B0522C2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11113" y="1598268"/>
            <a:ext cx="3619452" cy="2708062"/>
          </a:xfrm>
          <a:prstGeom prst="rect">
            <a:avLst/>
          </a:prstGeom>
        </p:spPr>
      </p:pic>
      <p:sp>
        <p:nvSpPr>
          <p:cNvPr id="5" name="Text Box 2">
            <a:extLst>
              <a:ext uri="{FF2B5EF4-FFF2-40B4-BE49-F238E27FC236}">
                <a16:creationId xmlns:a16="http://schemas.microsoft.com/office/drawing/2014/main" id="{D225C100-9AB3-FA40-8959-574977EE8D92}"/>
              </a:ext>
            </a:extLst>
          </p:cNvPr>
          <p:cNvSpPr txBox="1">
            <a:spLocks noChangeArrowheads="1"/>
          </p:cNvSpPr>
          <p:nvPr/>
        </p:nvSpPr>
        <p:spPr bwMode="auto">
          <a:xfrm>
            <a:off x="6221627" y="6578680"/>
            <a:ext cx="2922373"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Proxima Nova Rg" panose="02000506030000020004" pitchFamily="2" charset="77"/>
                <a:cs typeface="Franklin Gothic Book Regular" charset="0"/>
              </a:rPr>
              <a:t>source: Global Carbon Project</a:t>
            </a:r>
          </a:p>
        </p:txBody>
      </p:sp>
      <p:sp>
        <p:nvSpPr>
          <p:cNvPr id="6" name="Text Placeholder 2">
            <a:extLst>
              <a:ext uri="{FF2B5EF4-FFF2-40B4-BE49-F238E27FC236}">
                <a16:creationId xmlns:a16="http://schemas.microsoft.com/office/drawing/2014/main" id="{BA1E431A-BF41-DA41-BF45-4ACC57C9BEE7}"/>
              </a:ext>
            </a:extLst>
          </p:cNvPr>
          <p:cNvSpPr txBox="1">
            <a:spLocks/>
          </p:cNvSpPr>
          <p:nvPr/>
        </p:nvSpPr>
        <p:spPr>
          <a:xfrm>
            <a:off x="561073" y="5467705"/>
            <a:ext cx="8539559" cy="684212"/>
          </a:xfrm>
          <a:prstGeom prst="rect">
            <a:avLst/>
          </a:prstGeom>
          <a:solidFill>
            <a:srgbClr val="E8F0FF"/>
          </a:solidFill>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a:solidFill>
                  <a:schemeClr val="accent1">
                    <a:lumMod val="50000"/>
                  </a:schemeClr>
                </a:solidFill>
                <a:latin typeface="Proxima Nova Rg" panose="02000506030000020004" pitchFamily="2" charset="77"/>
              </a:rPr>
              <a:t>Land-use change emissions are highly uncertain, with no clear trend in the last decade.</a:t>
            </a:r>
            <a:endParaRPr lang="en-GB" sz="2000" dirty="0">
              <a:solidFill>
                <a:schemeClr val="accent1">
                  <a:lumMod val="50000"/>
                </a:schemeClr>
              </a:solidFill>
              <a:latin typeface="Proxima Nova Rg" panose="02000506030000020004" pitchFamily="2" charset="77"/>
            </a:endParaRPr>
          </a:p>
        </p:txBody>
      </p:sp>
      <p:pic>
        <p:nvPicPr>
          <p:cNvPr id="7" name="Picture 6">
            <a:extLst>
              <a:ext uri="{FF2B5EF4-FFF2-40B4-BE49-F238E27FC236}">
                <a16:creationId xmlns:a16="http://schemas.microsoft.com/office/drawing/2014/main" id="{963412B5-8215-CC4F-9C04-9F1984A925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983" y="1248760"/>
            <a:ext cx="5280130" cy="4010972"/>
          </a:xfrm>
          <a:prstGeom prst="rect">
            <a:avLst/>
          </a:prstGeom>
        </p:spPr>
      </p:pic>
    </p:spTree>
    <p:extLst>
      <p:ext uri="{BB962C8B-B14F-4D97-AF65-F5344CB8AC3E}">
        <p14:creationId xmlns:p14="http://schemas.microsoft.com/office/powerpoint/2010/main" val="276394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Oval 1">
            <a:extLst>
              <a:ext uri="{FF2B5EF4-FFF2-40B4-BE49-F238E27FC236}">
                <a16:creationId xmlns:a16="http://schemas.microsoft.com/office/drawing/2014/main" id="{F8EBD61D-0C9F-E841-9DC1-C2D51A22FEE7}"/>
              </a:ext>
            </a:extLst>
          </p:cNvPr>
          <p:cNvSpPr/>
          <p:nvPr/>
        </p:nvSpPr>
        <p:spPr>
          <a:xfrm>
            <a:off x="3077631" y="2100003"/>
            <a:ext cx="2699951" cy="2548708"/>
          </a:xfrm>
          <a:prstGeom prst="ellipse">
            <a:avLst/>
          </a:prstGeom>
          <a:solidFill>
            <a:srgbClr val="E2F0D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114;p5"/>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1800"/>
            </a:pPr>
            <a:r>
              <a:rPr lang="en-GB" dirty="0"/>
              <a:t>The Paris Agreement</a:t>
            </a:r>
            <a:endParaRPr dirty="0"/>
          </a:p>
        </p:txBody>
      </p:sp>
      <p:sp>
        <p:nvSpPr>
          <p:cNvPr id="115" name="Google Shape;115;p5"/>
          <p:cNvSpPr/>
          <p:nvPr/>
        </p:nvSpPr>
        <p:spPr>
          <a:xfrm>
            <a:off x="512049" y="1185548"/>
            <a:ext cx="3796193" cy="4430149"/>
          </a:xfrm>
          <a:prstGeom prst="parallelogram">
            <a:avLst>
              <a:gd name="adj" fmla="val 37472"/>
            </a:avLst>
          </a:prstGeom>
          <a:solidFill>
            <a:srgbClr val="B3C6E7">
              <a:alpha val="24705"/>
            </a:srgbClr>
          </a:solidFill>
          <a:ln>
            <a:noFill/>
          </a:ln>
        </p:spPr>
        <p:txBody>
          <a:bodyPr spcFirstLastPara="1" wrap="square" lIns="0" tIns="0" rIns="0" bIns="0" anchor="ctr" anchorCtr="0">
            <a:noAutofit/>
          </a:bodyPr>
          <a:lstStyle/>
          <a:p>
            <a:pPr algn="ctr"/>
            <a:endParaRPr sz="1500">
              <a:solidFill>
                <a:schemeClr val="accent1">
                  <a:lumMod val="50000"/>
                </a:schemeClr>
              </a:solidFill>
              <a:latin typeface="Proxima Nova Rg" panose="02000506030000020004" pitchFamily="2" charset="77"/>
              <a:ea typeface="Arial"/>
              <a:cs typeface="Arial"/>
              <a:sym typeface="Arial"/>
            </a:endParaRPr>
          </a:p>
        </p:txBody>
      </p:sp>
      <p:sp>
        <p:nvSpPr>
          <p:cNvPr id="116" name="Google Shape;116;p5"/>
          <p:cNvSpPr/>
          <p:nvPr/>
        </p:nvSpPr>
        <p:spPr>
          <a:xfrm>
            <a:off x="3516273" y="1185548"/>
            <a:ext cx="4721426" cy="4430149"/>
          </a:xfrm>
          <a:prstGeom prst="parallelogram">
            <a:avLst>
              <a:gd name="adj" fmla="val 32925"/>
            </a:avLst>
          </a:prstGeom>
          <a:solidFill>
            <a:srgbClr val="FBE4D4">
              <a:alpha val="24705"/>
            </a:srgbClr>
          </a:solidFill>
          <a:ln>
            <a:noFill/>
          </a:ln>
        </p:spPr>
        <p:txBody>
          <a:bodyPr spcFirstLastPara="1" wrap="square" lIns="0" tIns="0" rIns="0" bIns="0" anchor="ctr" anchorCtr="0">
            <a:noAutofit/>
          </a:bodyPr>
          <a:lstStyle/>
          <a:p>
            <a:pPr algn="ctr"/>
            <a:endParaRPr sz="1500">
              <a:solidFill>
                <a:schemeClr val="accent1">
                  <a:lumMod val="50000"/>
                </a:schemeClr>
              </a:solidFill>
              <a:latin typeface="Proxima Nova Rg" panose="02000506030000020004" pitchFamily="2" charset="77"/>
              <a:ea typeface="Arial"/>
              <a:cs typeface="Arial"/>
              <a:sym typeface="Arial"/>
            </a:endParaRPr>
          </a:p>
        </p:txBody>
      </p:sp>
      <p:sp>
        <p:nvSpPr>
          <p:cNvPr id="118" name="Google Shape;118;p5"/>
          <p:cNvSpPr/>
          <p:nvPr/>
        </p:nvSpPr>
        <p:spPr>
          <a:xfrm>
            <a:off x="4938981" y="1220472"/>
            <a:ext cx="1163271" cy="1166828"/>
          </a:xfrm>
          <a:prstGeom prst="rect">
            <a:avLst/>
          </a:prstGeom>
          <a:no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19" name="Google Shape;119;p5"/>
          <p:cNvSpPr txBox="1"/>
          <p:nvPr/>
        </p:nvSpPr>
        <p:spPr>
          <a:xfrm>
            <a:off x="4977511" y="1165921"/>
            <a:ext cx="1163271" cy="1166828"/>
          </a:xfrm>
          <a:prstGeom prst="rect">
            <a:avLst/>
          </a:prstGeom>
          <a:noFill/>
          <a:ln>
            <a:noFill/>
          </a:ln>
        </p:spPr>
        <p:txBody>
          <a:bodyPr spcFirstLastPara="1" wrap="square" lIns="22850" tIns="22850" rIns="22850" bIns="22850" anchor="ctr" anchorCtr="0">
            <a:noAutofit/>
          </a:bodyPr>
          <a:lstStyle/>
          <a:p>
            <a:pPr algn="ctr">
              <a:lnSpc>
                <a:spcPct val="90000"/>
              </a:lnSpc>
              <a:buClr>
                <a:schemeClr val="dk1"/>
              </a:buClr>
              <a:buSzPts val="1800"/>
            </a:pPr>
            <a:r>
              <a:rPr lang="en-GB" dirty="0">
                <a:solidFill>
                  <a:schemeClr val="accent1">
                    <a:lumMod val="50000"/>
                  </a:schemeClr>
                </a:solidFill>
                <a:latin typeface="Proxima Nova Rg" panose="02000506030000020004" pitchFamily="2" charset="77"/>
                <a:ea typeface="Calibri"/>
                <a:cs typeface="Calibri"/>
                <a:sym typeface="Calibri"/>
              </a:rPr>
              <a:t>Progress reports every 2 y</a:t>
            </a:r>
            <a:endParaRPr dirty="0">
              <a:solidFill>
                <a:schemeClr val="accent1">
                  <a:lumMod val="50000"/>
                </a:schemeClr>
              </a:solidFill>
              <a:latin typeface="Proxima Nova Rg" panose="02000506030000020004" pitchFamily="2" charset="77"/>
            </a:endParaRPr>
          </a:p>
        </p:txBody>
      </p:sp>
      <p:sp>
        <p:nvSpPr>
          <p:cNvPr id="120" name="Google Shape;120;p5"/>
          <p:cNvSpPr/>
          <p:nvPr/>
        </p:nvSpPr>
        <p:spPr>
          <a:xfrm>
            <a:off x="2193680" y="1186656"/>
            <a:ext cx="4362064" cy="4375402"/>
          </a:xfrm>
          <a:custGeom>
            <a:avLst/>
            <a:gdLst/>
            <a:ahLst/>
            <a:cxnLst/>
            <a:rect l="l" t="t" r="r" b="b"/>
            <a:pathLst>
              <a:path w="120000" h="120000" extrusionOk="0">
                <a:moveTo>
                  <a:pt x="108083" y="31608"/>
                </a:moveTo>
                <a:lnTo>
                  <a:pt x="108083" y="31608"/>
                </a:lnTo>
                <a:cubicBezTo>
                  <a:pt x="112356" y="38845"/>
                  <a:pt x="114940" y="46952"/>
                  <a:pt x="115644" y="55327"/>
                </a:cubicBezTo>
                <a:lnTo>
                  <a:pt x="119790" y="55362"/>
                </a:lnTo>
                <a:lnTo>
                  <a:pt x="112718" y="60446"/>
                </a:lnTo>
                <a:lnTo>
                  <a:pt x="105230" y="55239"/>
                </a:lnTo>
                <a:lnTo>
                  <a:pt x="109374" y="55274"/>
                </a:lnTo>
                <a:cubicBezTo>
                  <a:pt x="108681" y="48037"/>
                  <a:pt x="106406" y="41041"/>
                  <a:pt x="102710" y="34781"/>
                </a:cubicBezTo>
                <a:close/>
              </a:path>
            </a:pathLst>
          </a:custGeom>
          <a:solidFill>
            <a:srgbClr val="659C40"/>
          </a:solid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1" name="Google Shape;121;p5"/>
          <p:cNvSpPr/>
          <p:nvPr/>
        </p:nvSpPr>
        <p:spPr>
          <a:xfrm>
            <a:off x="5644166" y="3390809"/>
            <a:ext cx="1163271" cy="1166828"/>
          </a:xfrm>
          <a:prstGeom prst="rect">
            <a:avLst/>
          </a:prstGeom>
          <a:no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2" name="Google Shape;122;p5"/>
          <p:cNvSpPr txBox="1"/>
          <p:nvPr/>
        </p:nvSpPr>
        <p:spPr>
          <a:xfrm>
            <a:off x="5644166" y="3390809"/>
            <a:ext cx="1163271" cy="1166828"/>
          </a:xfrm>
          <a:prstGeom prst="rect">
            <a:avLst/>
          </a:prstGeom>
          <a:noFill/>
          <a:ln>
            <a:noFill/>
          </a:ln>
        </p:spPr>
        <p:txBody>
          <a:bodyPr spcFirstLastPara="1" wrap="square" lIns="22850" tIns="22850" rIns="22850" bIns="22850" anchor="ctr" anchorCtr="0">
            <a:noAutofit/>
          </a:bodyPr>
          <a:lstStyle/>
          <a:p>
            <a:pPr algn="ctr">
              <a:lnSpc>
                <a:spcPct val="90000"/>
              </a:lnSpc>
              <a:buClr>
                <a:schemeClr val="dk1"/>
              </a:buClr>
              <a:buSzPts val="1800"/>
            </a:pPr>
            <a:r>
              <a:rPr lang="en-GB">
                <a:solidFill>
                  <a:schemeClr val="accent1">
                    <a:lumMod val="50000"/>
                  </a:schemeClr>
                </a:solidFill>
                <a:latin typeface="Proxima Nova Rg" panose="02000506030000020004" pitchFamily="2" charset="77"/>
                <a:ea typeface="Calibri"/>
                <a:cs typeface="Calibri"/>
                <a:sym typeface="Calibri"/>
              </a:rPr>
              <a:t>Global stocktake (2023 =&gt; every 5 y)</a:t>
            </a:r>
            <a:endParaRPr>
              <a:solidFill>
                <a:schemeClr val="accent1">
                  <a:lumMod val="50000"/>
                </a:schemeClr>
              </a:solidFill>
              <a:latin typeface="Proxima Nova Rg" panose="02000506030000020004" pitchFamily="2" charset="77"/>
            </a:endParaRPr>
          </a:p>
        </p:txBody>
      </p:sp>
      <p:sp>
        <p:nvSpPr>
          <p:cNvPr id="123" name="Google Shape;123;p5"/>
          <p:cNvSpPr/>
          <p:nvPr/>
        </p:nvSpPr>
        <p:spPr>
          <a:xfrm>
            <a:off x="2193680" y="1186656"/>
            <a:ext cx="4362064" cy="4375402"/>
          </a:xfrm>
          <a:custGeom>
            <a:avLst/>
            <a:gdLst/>
            <a:ahLst/>
            <a:cxnLst/>
            <a:rect l="l" t="t" r="r" b="b"/>
            <a:pathLst>
              <a:path w="120000" h="120000" extrusionOk="0">
                <a:moveTo>
                  <a:pt x="104266" y="94038"/>
                </a:moveTo>
                <a:cubicBezTo>
                  <a:pt x="98358" y="101721"/>
                  <a:pt x="90553" y="107734"/>
                  <a:pt x="81617" y="111485"/>
                </a:cubicBezTo>
                <a:lnTo>
                  <a:pt x="82864" y="115440"/>
                </a:lnTo>
                <a:lnTo>
                  <a:pt x="75845" y="110282"/>
                </a:lnTo>
                <a:lnTo>
                  <a:pt x="78487" y="101552"/>
                </a:lnTo>
                <a:lnTo>
                  <a:pt x="79733" y="105505"/>
                </a:lnTo>
                <a:cubicBezTo>
                  <a:pt x="87451" y="102158"/>
                  <a:pt x="94191" y="96903"/>
                  <a:pt x="99319" y="90235"/>
                </a:cubicBezTo>
                <a:close/>
              </a:path>
            </a:pathLst>
          </a:custGeom>
          <a:solidFill>
            <a:srgbClr val="71B04D"/>
          </a:solid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4" name="Google Shape;124;p5"/>
          <p:cNvSpPr/>
          <p:nvPr/>
        </p:nvSpPr>
        <p:spPr>
          <a:xfrm>
            <a:off x="3797967" y="4732151"/>
            <a:ext cx="1163271" cy="1166828"/>
          </a:xfrm>
          <a:prstGeom prst="rect">
            <a:avLst/>
          </a:prstGeom>
          <a:no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5" name="Google Shape;125;p5"/>
          <p:cNvSpPr txBox="1"/>
          <p:nvPr/>
        </p:nvSpPr>
        <p:spPr>
          <a:xfrm>
            <a:off x="3543669" y="5080471"/>
            <a:ext cx="1921318" cy="686287"/>
          </a:xfrm>
          <a:prstGeom prst="rect">
            <a:avLst/>
          </a:prstGeom>
          <a:noFill/>
          <a:ln>
            <a:noFill/>
          </a:ln>
        </p:spPr>
        <p:txBody>
          <a:bodyPr spcFirstLastPara="1" wrap="square" lIns="22850" tIns="22850" rIns="22850" bIns="22850" anchor="ctr" anchorCtr="0">
            <a:noAutofit/>
          </a:bodyPr>
          <a:lstStyle/>
          <a:p>
            <a:pPr algn="ctr">
              <a:lnSpc>
                <a:spcPct val="90000"/>
              </a:lnSpc>
              <a:buClr>
                <a:schemeClr val="dk1"/>
              </a:buClr>
              <a:buSzPts val="1800"/>
            </a:pPr>
            <a:r>
              <a:rPr lang="en-GB" dirty="0">
                <a:solidFill>
                  <a:schemeClr val="accent1">
                    <a:lumMod val="50000"/>
                  </a:schemeClr>
                </a:solidFill>
                <a:latin typeface="Proxima Nova Rg" panose="02000506030000020004" pitchFamily="2" charset="77"/>
                <a:ea typeface="Calibri"/>
                <a:cs typeface="Calibri"/>
                <a:sym typeface="Calibri"/>
              </a:rPr>
              <a:t>Recommendations</a:t>
            </a:r>
            <a:endParaRPr dirty="0">
              <a:solidFill>
                <a:schemeClr val="accent1">
                  <a:lumMod val="50000"/>
                </a:schemeClr>
              </a:solidFill>
              <a:latin typeface="Proxima Nova Rg" panose="02000506030000020004" pitchFamily="2" charset="77"/>
            </a:endParaRPr>
          </a:p>
        </p:txBody>
      </p:sp>
      <p:sp>
        <p:nvSpPr>
          <p:cNvPr id="126" name="Google Shape;126;p5"/>
          <p:cNvSpPr/>
          <p:nvPr/>
        </p:nvSpPr>
        <p:spPr>
          <a:xfrm>
            <a:off x="2193680" y="1186656"/>
            <a:ext cx="4362064" cy="4375402"/>
          </a:xfrm>
          <a:custGeom>
            <a:avLst/>
            <a:gdLst/>
            <a:ahLst/>
            <a:cxnLst/>
            <a:rect l="l" t="t" r="r" b="b"/>
            <a:pathLst>
              <a:path w="120000" h="120000" extrusionOk="0">
                <a:moveTo>
                  <a:pt x="43217" y="113258"/>
                </a:moveTo>
                <a:lnTo>
                  <a:pt x="43217" y="113258"/>
                </a:lnTo>
                <a:cubicBezTo>
                  <a:pt x="33974" y="110345"/>
                  <a:pt x="25648" y="105077"/>
                  <a:pt x="19058" y="97971"/>
                </a:cubicBezTo>
                <a:lnTo>
                  <a:pt x="15771" y="100499"/>
                </a:lnTo>
                <a:lnTo>
                  <a:pt x="18208" y="92137"/>
                </a:lnTo>
                <a:lnTo>
                  <a:pt x="27314" y="91623"/>
                </a:lnTo>
                <a:lnTo>
                  <a:pt x="24028" y="94149"/>
                </a:lnTo>
                <a:cubicBezTo>
                  <a:pt x="29820" y="100250"/>
                  <a:pt x="37069" y="104778"/>
                  <a:pt x="45092" y="107306"/>
                </a:cubicBezTo>
                <a:close/>
              </a:path>
            </a:pathLst>
          </a:custGeom>
          <a:solidFill>
            <a:srgbClr val="85B769"/>
          </a:solid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7" name="Google Shape;127;p5"/>
          <p:cNvSpPr/>
          <p:nvPr/>
        </p:nvSpPr>
        <p:spPr>
          <a:xfrm>
            <a:off x="1805483" y="3390809"/>
            <a:ext cx="1454950" cy="1166828"/>
          </a:xfrm>
          <a:prstGeom prst="rect">
            <a:avLst/>
          </a:prstGeom>
          <a:no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28" name="Google Shape;128;p5"/>
          <p:cNvSpPr txBox="1"/>
          <p:nvPr/>
        </p:nvSpPr>
        <p:spPr>
          <a:xfrm>
            <a:off x="1805483" y="3390809"/>
            <a:ext cx="1454950" cy="1166828"/>
          </a:xfrm>
          <a:prstGeom prst="rect">
            <a:avLst/>
          </a:prstGeom>
          <a:noFill/>
          <a:ln>
            <a:noFill/>
          </a:ln>
        </p:spPr>
        <p:txBody>
          <a:bodyPr spcFirstLastPara="1" wrap="square" lIns="22850" tIns="22850" rIns="22850" bIns="22850" anchor="ctr" anchorCtr="0">
            <a:noAutofit/>
          </a:bodyPr>
          <a:lstStyle/>
          <a:p>
            <a:pPr algn="ctr">
              <a:lnSpc>
                <a:spcPct val="90000"/>
              </a:lnSpc>
              <a:buClr>
                <a:schemeClr val="dk1"/>
              </a:buClr>
              <a:buSzPts val="1800"/>
            </a:pPr>
            <a:r>
              <a:rPr lang="en-GB" dirty="0">
                <a:solidFill>
                  <a:schemeClr val="accent1">
                    <a:lumMod val="50000"/>
                  </a:schemeClr>
                </a:solidFill>
                <a:latin typeface="Proxima Nova Rg" panose="02000506030000020004" pitchFamily="2" charset="77"/>
                <a:ea typeface="Calibri"/>
                <a:cs typeface="Calibri"/>
                <a:sym typeface="Calibri"/>
              </a:rPr>
              <a:t>Revision of national measures</a:t>
            </a:r>
            <a:endParaRPr dirty="0">
              <a:solidFill>
                <a:schemeClr val="accent1">
                  <a:lumMod val="50000"/>
                </a:schemeClr>
              </a:solidFill>
              <a:latin typeface="Proxima Nova Rg" panose="02000506030000020004" pitchFamily="2" charset="77"/>
            </a:endParaRPr>
          </a:p>
        </p:txBody>
      </p:sp>
      <p:sp>
        <p:nvSpPr>
          <p:cNvPr id="129" name="Google Shape;129;p5"/>
          <p:cNvSpPr/>
          <p:nvPr/>
        </p:nvSpPr>
        <p:spPr>
          <a:xfrm>
            <a:off x="2193680" y="1186656"/>
            <a:ext cx="4362064" cy="4375402"/>
          </a:xfrm>
          <a:custGeom>
            <a:avLst/>
            <a:gdLst/>
            <a:ahLst/>
            <a:cxnLst/>
            <a:rect l="l" t="t" r="r" b="b"/>
            <a:pathLst>
              <a:path w="120000" h="120000" extrusionOk="0">
                <a:moveTo>
                  <a:pt x="4162" y="60472"/>
                </a:moveTo>
                <a:lnTo>
                  <a:pt x="4162" y="60472"/>
                </a:lnTo>
                <a:cubicBezTo>
                  <a:pt x="4091" y="52069"/>
                  <a:pt x="5918" y="43757"/>
                  <a:pt x="9506" y="36158"/>
                </a:cubicBezTo>
                <a:lnTo>
                  <a:pt x="5936" y="34049"/>
                </a:lnTo>
                <a:lnTo>
                  <a:pt x="14604" y="33194"/>
                </a:lnTo>
                <a:lnTo>
                  <a:pt x="18474" y="41453"/>
                </a:lnTo>
                <a:lnTo>
                  <a:pt x="14905" y="39346"/>
                </a:lnTo>
                <a:lnTo>
                  <a:pt x="14905" y="39346"/>
                </a:lnTo>
                <a:cubicBezTo>
                  <a:pt x="11878" y="45955"/>
                  <a:pt x="10341" y="53150"/>
                  <a:pt x="10402" y="60420"/>
                </a:cubicBezTo>
                <a:close/>
              </a:path>
            </a:pathLst>
          </a:custGeom>
          <a:solidFill>
            <a:srgbClr val="97C084"/>
          </a:solid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30" name="Google Shape;130;p5"/>
          <p:cNvSpPr/>
          <p:nvPr/>
        </p:nvSpPr>
        <p:spPr>
          <a:xfrm>
            <a:off x="2490633" y="1220472"/>
            <a:ext cx="1494897" cy="1166828"/>
          </a:xfrm>
          <a:prstGeom prst="rect">
            <a:avLst/>
          </a:prstGeom>
          <a:no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31" name="Google Shape;131;p5"/>
          <p:cNvSpPr txBox="1"/>
          <p:nvPr/>
        </p:nvSpPr>
        <p:spPr>
          <a:xfrm>
            <a:off x="2490633" y="1220472"/>
            <a:ext cx="1494897" cy="1166828"/>
          </a:xfrm>
          <a:prstGeom prst="rect">
            <a:avLst/>
          </a:prstGeom>
          <a:noFill/>
          <a:ln>
            <a:noFill/>
          </a:ln>
        </p:spPr>
        <p:txBody>
          <a:bodyPr spcFirstLastPara="1" wrap="square" lIns="22850" tIns="22850" rIns="22850" bIns="22850" anchor="ctr" anchorCtr="0">
            <a:noAutofit/>
          </a:bodyPr>
          <a:lstStyle/>
          <a:p>
            <a:pPr algn="ctr">
              <a:lnSpc>
                <a:spcPct val="90000"/>
              </a:lnSpc>
              <a:buClr>
                <a:schemeClr val="dk1"/>
              </a:buClr>
              <a:buSzPts val="1800"/>
            </a:pPr>
            <a:r>
              <a:rPr lang="en-GB">
                <a:solidFill>
                  <a:schemeClr val="accent1">
                    <a:lumMod val="50000"/>
                  </a:schemeClr>
                </a:solidFill>
                <a:latin typeface="Proxima Nova Rg" panose="02000506030000020004" pitchFamily="2" charset="77"/>
                <a:ea typeface="Calibri"/>
                <a:cs typeface="Calibri"/>
                <a:sym typeface="Calibri"/>
              </a:rPr>
              <a:t>National measures </a:t>
            </a:r>
            <a:br>
              <a:rPr lang="en-GB">
                <a:solidFill>
                  <a:schemeClr val="accent1">
                    <a:lumMod val="50000"/>
                  </a:schemeClr>
                </a:solidFill>
                <a:latin typeface="Proxima Nova Rg" panose="02000506030000020004" pitchFamily="2" charset="77"/>
                <a:ea typeface="Calibri"/>
                <a:cs typeface="Calibri"/>
                <a:sym typeface="Calibri"/>
              </a:rPr>
            </a:br>
            <a:r>
              <a:rPr lang="en-GB">
                <a:solidFill>
                  <a:schemeClr val="accent1">
                    <a:lumMod val="50000"/>
                  </a:schemeClr>
                </a:solidFill>
                <a:latin typeface="Proxima Nova Rg" panose="02000506030000020004" pitchFamily="2" charset="77"/>
                <a:ea typeface="Calibri"/>
                <a:cs typeface="Calibri"/>
                <a:sym typeface="Calibri"/>
              </a:rPr>
              <a:t>(NDC + NAP)</a:t>
            </a:r>
            <a:endParaRPr>
              <a:solidFill>
                <a:schemeClr val="accent1">
                  <a:lumMod val="50000"/>
                </a:schemeClr>
              </a:solidFill>
              <a:latin typeface="Proxima Nova Rg" panose="02000506030000020004" pitchFamily="2" charset="77"/>
            </a:endParaRPr>
          </a:p>
        </p:txBody>
      </p:sp>
      <p:sp>
        <p:nvSpPr>
          <p:cNvPr id="132" name="Google Shape;132;p5"/>
          <p:cNvSpPr/>
          <p:nvPr/>
        </p:nvSpPr>
        <p:spPr>
          <a:xfrm>
            <a:off x="2193680" y="1186656"/>
            <a:ext cx="4362064" cy="4375402"/>
          </a:xfrm>
          <a:custGeom>
            <a:avLst/>
            <a:gdLst/>
            <a:ahLst/>
            <a:cxnLst/>
            <a:rect l="l" t="t" r="r" b="b"/>
            <a:pathLst>
              <a:path w="120000" h="120000" extrusionOk="0">
                <a:moveTo>
                  <a:pt x="43961" y="6513"/>
                </a:moveTo>
                <a:lnTo>
                  <a:pt x="43961" y="6513"/>
                </a:lnTo>
                <a:cubicBezTo>
                  <a:pt x="52749" y="3878"/>
                  <a:pt x="62051" y="3449"/>
                  <a:pt x="71044" y="5263"/>
                </a:cubicBezTo>
                <a:lnTo>
                  <a:pt x="72235" y="1292"/>
                </a:lnTo>
                <a:lnTo>
                  <a:pt x="75142" y="9502"/>
                </a:lnTo>
                <a:lnTo>
                  <a:pt x="68052" y="15239"/>
                </a:lnTo>
                <a:lnTo>
                  <a:pt x="69243" y="11269"/>
                </a:lnTo>
                <a:lnTo>
                  <a:pt x="69243" y="11269"/>
                </a:lnTo>
                <a:cubicBezTo>
                  <a:pt x="61428" y="9787"/>
                  <a:pt x="53372" y="10206"/>
                  <a:pt x="45754" y="12490"/>
                </a:cubicBezTo>
                <a:close/>
              </a:path>
            </a:pathLst>
          </a:custGeom>
          <a:solidFill>
            <a:srgbClr val="ABC99E"/>
          </a:solidFill>
          <a:ln>
            <a:noFill/>
          </a:ln>
        </p:spPr>
        <p:txBody>
          <a:bodyPr spcFirstLastPara="1" wrap="square" lIns="91425" tIns="91425" rIns="91425" bIns="91425" anchor="ctr" anchorCtr="0">
            <a:noAutofit/>
          </a:bodyPr>
          <a:lstStyle/>
          <a:p>
            <a:endParaRPr>
              <a:solidFill>
                <a:schemeClr val="accent1">
                  <a:lumMod val="50000"/>
                </a:schemeClr>
              </a:solidFill>
              <a:latin typeface="Proxima Nova Rg" panose="02000506030000020004" pitchFamily="2" charset="77"/>
            </a:endParaRPr>
          </a:p>
        </p:txBody>
      </p:sp>
      <p:sp>
        <p:nvSpPr>
          <p:cNvPr id="133" name="Google Shape;133;p5"/>
          <p:cNvSpPr txBox="1"/>
          <p:nvPr/>
        </p:nvSpPr>
        <p:spPr>
          <a:xfrm>
            <a:off x="3309031" y="2413357"/>
            <a:ext cx="2250116" cy="2031285"/>
          </a:xfrm>
          <a:prstGeom prst="rect">
            <a:avLst/>
          </a:prstGeom>
          <a:noFill/>
          <a:ln>
            <a:noFill/>
          </a:ln>
        </p:spPr>
        <p:txBody>
          <a:bodyPr spcFirstLastPara="1" wrap="square" lIns="91425" tIns="45700" rIns="91425" bIns="45700" anchor="t" anchorCtr="0">
            <a:spAutoFit/>
          </a:bodyPr>
          <a:lstStyle/>
          <a:p>
            <a:pPr algn="ctr"/>
            <a:r>
              <a:rPr lang="en-GB" dirty="0">
                <a:solidFill>
                  <a:schemeClr val="accent6">
                    <a:lumMod val="50000"/>
                  </a:schemeClr>
                </a:solidFill>
                <a:latin typeface="Proxima Nova Rg" panose="02000506030000020004" pitchFamily="2" charset="77"/>
                <a:ea typeface="Arial"/>
                <a:cs typeface="Arial"/>
                <a:sym typeface="Arial"/>
              </a:rPr>
              <a:t>Limit global warming </a:t>
            </a:r>
          </a:p>
          <a:p>
            <a:pPr algn="ctr"/>
            <a:endParaRPr lang="en-GB" dirty="0">
              <a:solidFill>
                <a:schemeClr val="accent6">
                  <a:lumMod val="50000"/>
                </a:schemeClr>
              </a:solidFill>
              <a:latin typeface="Proxima Nova Rg" panose="02000506030000020004" pitchFamily="2" charset="77"/>
              <a:ea typeface="Arial"/>
              <a:cs typeface="Arial"/>
              <a:sym typeface="Arial"/>
            </a:endParaRPr>
          </a:p>
          <a:p>
            <a:pPr algn="ctr"/>
            <a:r>
              <a:rPr lang="en-US" dirty="0">
                <a:solidFill>
                  <a:schemeClr val="accent6">
                    <a:lumMod val="50000"/>
                  </a:schemeClr>
                </a:solidFill>
                <a:latin typeface="Proxima Nova Rg" panose="02000506030000020004" pitchFamily="2" charset="77"/>
                <a:ea typeface="Arial"/>
                <a:cs typeface="Arial"/>
                <a:sym typeface="Arial"/>
              </a:rPr>
              <a:t>Adapt to a low-carbon economy</a:t>
            </a:r>
            <a:endParaRPr lang="en-US" dirty="0">
              <a:solidFill>
                <a:schemeClr val="accent6">
                  <a:lumMod val="50000"/>
                </a:schemeClr>
              </a:solidFill>
              <a:latin typeface="Proxima Nova Rg" panose="02000506030000020004" pitchFamily="2" charset="77"/>
              <a:sym typeface="Arial"/>
            </a:endParaRPr>
          </a:p>
          <a:p>
            <a:pPr algn="ctr"/>
            <a:endParaRPr lang="en-US" dirty="0">
              <a:solidFill>
                <a:schemeClr val="accent6">
                  <a:lumMod val="50000"/>
                </a:schemeClr>
              </a:solidFill>
              <a:latin typeface="Proxima Nova Rg" panose="02000506030000020004" pitchFamily="2" charset="77"/>
              <a:ea typeface="Arial"/>
              <a:cs typeface="Arial"/>
              <a:sym typeface="Arial"/>
            </a:endParaRPr>
          </a:p>
          <a:p>
            <a:pPr algn="ctr"/>
            <a:r>
              <a:rPr lang="en-US" dirty="0">
                <a:solidFill>
                  <a:schemeClr val="accent6">
                    <a:lumMod val="50000"/>
                  </a:schemeClr>
                </a:solidFill>
                <a:latin typeface="Proxima Nova Rg" panose="02000506030000020004" pitchFamily="2" charset="77"/>
                <a:ea typeface="Arial"/>
                <a:cs typeface="Arial"/>
                <a:sym typeface="Arial"/>
              </a:rPr>
              <a:t>F</a:t>
            </a:r>
            <a:r>
              <a:rPr lang="en-GB" dirty="0" err="1">
                <a:solidFill>
                  <a:schemeClr val="accent6">
                    <a:lumMod val="50000"/>
                  </a:schemeClr>
                </a:solidFill>
                <a:latin typeface="Proxima Nova Rg" panose="02000506030000020004" pitchFamily="2" charset="77"/>
                <a:ea typeface="Arial"/>
                <a:cs typeface="Arial"/>
                <a:sym typeface="Arial"/>
              </a:rPr>
              <a:t>inance</a:t>
            </a:r>
            <a:r>
              <a:rPr lang="en-GB" dirty="0">
                <a:solidFill>
                  <a:schemeClr val="accent6">
                    <a:lumMod val="50000"/>
                  </a:schemeClr>
                </a:solidFill>
                <a:latin typeface="Proxima Nova Rg" panose="02000506030000020004" pitchFamily="2" charset="77"/>
                <a:ea typeface="Arial"/>
                <a:cs typeface="Arial"/>
                <a:sym typeface="Arial"/>
              </a:rPr>
              <a:t> green growth</a:t>
            </a:r>
            <a:endParaRPr dirty="0">
              <a:solidFill>
                <a:schemeClr val="accent6">
                  <a:lumMod val="50000"/>
                </a:schemeClr>
              </a:solidFill>
              <a:latin typeface="Proxima Nova Rg" panose="02000506030000020004" pitchFamily="2" charset="77"/>
            </a:endParaRPr>
          </a:p>
        </p:txBody>
      </p:sp>
      <p:sp>
        <p:nvSpPr>
          <p:cNvPr id="134" name="Google Shape;134;p5"/>
          <p:cNvSpPr txBox="1"/>
          <p:nvPr/>
        </p:nvSpPr>
        <p:spPr>
          <a:xfrm>
            <a:off x="782637" y="4992708"/>
            <a:ext cx="1707995" cy="646290"/>
          </a:xfrm>
          <a:prstGeom prst="rect">
            <a:avLst/>
          </a:prstGeom>
          <a:noFill/>
          <a:ln>
            <a:noFill/>
          </a:ln>
        </p:spPr>
        <p:txBody>
          <a:bodyPr spcFirstLastPara="1" wrap="square" lIns="91425" tIns="45700" rIns="91425" bIns="45700" anchor="t" anchorCtr="0">
            <a:spAutoFit/>
          </a:bodyPr>
          <a:lstStyle/>
          <a:p>
            <a:r>
              <a:rPr lang="en-GB" dirty="0">
                <a:solidFill>
                  <a:schemeClr val="accent1">
                    <a:lumMod val="50000"/>
                  </a:schemeClr>
                </a:solidFill>
                <a:latin typeface="Proxima Nova Rg" panose="02000506030000020004" pitchFamily="2" charset="77"/>
                <a:ea typeface="Arial"/>
                <a:cs typeface="Arial"/>
                <a:sym typeface="Arial"/>
              </a:rPr>
              <a:t>NATIONAL </a:t>
            </a:r>
            <a:br>
              <a:rPr lang="en-GB" dirty="0">
                <a:solidFill>
                  <a:schemeClr val="accent1">
                    <a:lumMod val="50000"/>
                  </a:schemeClr>
                </a:solidFill>
                <a:latin typeface="Proxima Nova Rg" panose="02000506030000020004" pitchFamily="2" charset="77"/>
                <a:ea typeface="Arial"/>
                <a:cs typeface="Arial"/>
                <a:sym typeface="Arial"/>
              </a:rPr>
            </a:br>
            <a:r>
              <a:rPr lang="en-GB" dirty="0">
                <a:solidFill>
                  <a:schemeClr val="accent1">
                    <a:lumMod val="50000"/>
                  </a:schemeClr>
                </a:solidFill>
                <a:latin typeface="Proxima Nova Rg" panose="02000506030000020004" pitchFamily="2" charset="77"/>
                <a:ea typeface="Arial"/>
                <a:cs typeface="Arial"/>
                <a:sym typeface="Arial"/>
              </a:rPr>
              <a:t>LEVEL</a:t>
            </a:r>
            <a:endParaRPr dirty="0">
              <a:solidFill>
                <a:schemeClr val="accent1">
                  <a:lumMod val="50000"/>
                </a:schemeClr>
              </a:solidFill>
              <a:latin typeface="Proxima Nova Rg" panose="02000506030000020004" pitchFamily="2" charset="77"/>
            </a:endParaRPr>
          </a:p>
        </p:txBody>
      </p:sp>
      <p:sp>
        <p:nvSpPr>
          <p:cNvPr id="135" name="Google Shape;135;p5"/>
          <p:cNvSpPr txBox="1"/>
          <p:nvPr/>
        </p:nvSpPr>
        <p:spPr>
          <a:xfrm>
            <a:off x="6188178" y="1254770"/>
            <a:ext cx="1916252" cy="646290"/>
          </a:xfrm>
          <a:prstGeom prst="rect">
            <a:avLst/>
          </a:prstGeom>
          <a:noFill/>
          <a:ln>
            <a:noFill/>
          </a:ln>
        </p:spPr>
        <p:txBody>
          <a:bodyPr spcFirstLastPara="1" wrap="square" lIns="91425" tIns="45700" rIns="91425" bIns="45700" anchor="t" anchorCtr="0">
            <a:spAutoFit/>
          </a:bodyPr>
          <a:lstStyle/>
          <a:p>
            <a:pPr algn="r"/>
            <a:r>
              <a:rPr lang="en-GB" dirty="0">
                <a:solidFill>
                  <a:srgbClr val="C00000"/>
                </a:solidFill>
                <a:latin typeface="Proxima Nova Rg" panose="02000506030000020004" pitchFamily="2" charset="77"/>
                <a:ea typeface="Arial"/>
                <a:cs typeface="Arial"/>
                <a:sym typeface="Arial"/>
              </a:rPr>
              <a:t>INTERNATIONAL LEVEL</a:t>
            </a:r>
            <a:endParaRPr dirty="0">
              <a:solidFill>
                <a:srgbClr val="C00000"/>
              </a:solidFill>
              <a:latin typeface="Proxima Nova Rg" panose="02000506030000020004" pitchFamily="2" charset="77"/>
            </a:endParaRPr>
          </a:p>
        </p:txBody>
      </p:sp>
      <p:sp>
        <p:nvSpPr>
          <p:cNvPr id="136" name="Google Shape;136;p5"/>
          <p:cNvSpPr txBox="1"/>
          <p:nvPr/>
        </p:nvSpPr>
        <p:spPr>
          <a:xfrm>
            <a:off x="7146304" y="4818278"/>
            <a:ext cx="1728192" cy="584735"/>
          </a:xfrm>
          <a:prstGeom prst="rect">
            <a:avLst/>
          </a:prstGeom>
          <a:noFill/>
          <a:ln>
            <a:noFill/>
          </a:ln>
        </p:spPr>
        <p:txBody>
          <a:bodyPr spcFirstLastPara="1" wrap="square" lIns="91425" tIns="45700" rIns="91425" bIns="45700" anchor="t" anchorCtr="0">
            <a:spAutoFit/>
          </a:bodyPr>
          <a:lstStyle/>
          <a:p>
            <a:r>
              <a:rPr lang="en-GB" sz="1600" dirty="0">
                <a:solidFill>
                  <a:schemeClr val="accent1">
                    <a:lumMod val="50000"/>
                  </a:schemeClr>
                </a:solidFill>
                <a:latin typeface="Proxima Nova Rg" panose="02000506030000020004" pitchFamily="2" charset="77"/>
                <a:ea typeface="Calibri"/>
                <a:cs typeface="Calibri"/>
                <a:sym typeface="Calibri"/>
              </a:rPr>
              <a:t>IPCC assessments</a:t>
            </a:r>
            <a:endParaRPr sz="1600" dirty="0">
              <a:solidFill>
                <a:schemeClr val="accent1">
                  <a:lumMod val="50000"/>
                </a:schemeClr>
              </a:solidFill>
              <a:latin typeface="Proxima Nova Rg" panose="02000506030000020004" pitchFamily="2" charset="77"/>
            </a:endParaRPr>
          </a:p>
        </p:txBody>
      </p:sp>
      <p:cxnSp>
        <p:nvCxnSpPr>
          <p:cNvPr id="137" name="Google Shape;137;p5"/>
          <p:cNvCxnSpPr>
            <a:cxnSpLocks/>
          </p:cNvCxnSpPr>
          <p:nvPr/>
        </p:nvCxnSpPr>
        <p:spPr>
          <a:xfrm flipH="1" flipV="1">
            <a:off x="6992770" y="4319424"/>
            <a:ext cx="601952" cy="498854"/>
          </a:xfrm>
          <a:prstGeom prst="straightConnector1">
            <a:avLst/>
          </a:prstGeom>
          <a:noFill/>
          <a:ln w="57150" cap="flat" cmpd="sng">
            <a:solidFill>
              <a:schemeClr val="accent1"/>
            </a:solidFill>
            <a:prstDash val="solid"/>
            <a:miter lim="800000"/>
            <a:headEnd type="none" w="sm" len="sm"/>
            <a:tailEnd type="triangle" w="med" len="med"/>
          </a:ln>
        </p:spPr>
      </p:cxnSp>
      <p:sp>
        <p:nvSpPr>
          <p:cNvPr id="26" name="Text Box 2">
            <a:extLst>
              <a:ext uri="{FF2B5EF4-FFF2-40B4-BE49-F238E27FC236}">
                <a16:creationId xmlns:a16="http://schemas.microsoft.com/office/drawing/2014/main" id="{A0A3241E-9318-424E-9643-FB8E16E93128}"/>
              </a:ext>
            </a:extLst>
          </p:cNvPr>
          <p:cNvSpPr txBox="1">
            <a:spLocks noChangeArrowheads="1"/>
          </p:cNvSpPr>
          <p:nvPr/>
        </p:nvSpPr>
        <p:spPr bwMode="auto">
          <a:xfrm>
            <a:off x="6254750" y="6604107"/>
            <a:ext cx="288925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IBM Plex Sans" panose="020B0503050203000203" pitchFamily="34" charset="77"/>
                <a:cs typeface="Franklin Gothic Book Regular" charset="0"/>
              </a:rPr>
              <a:t>Source: Joanna Post (UNFCCC)</a:t>
            </a:r>
          </a:p>
        </p:txBody>
      </p:sp>
    </p:spTree>
    <p:extLst>
      <p:ext uri="{BB962C8B-B14F-4D97-AF65-F5344CB8AC3E}">
        <p14:creationId xmlns:p14="http://schemas.microsoft.com/office/powerpoint/2010/main" val="16143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A6EF-82D0-8248-8EA4-9FF8F11A0FC5}"/>
              </a:ext>
            </a:extLst>
          </p:cNvPr>
          <p:cNvSpPr>
            <a:spLocks noGrp="1"/>
          </p:cNvSpPr>
          <p:nvPr>
            <p:ph type="title"/>
          </p:nvPr>
        </p:nvSpPr>
        <p:spPr/>
        <p:txBody>
          <a:bodyPr/>
          <a:lstStyle/>
          <a:p>
            <a:r>
              <a:rPr lang="en-US" sz="3200" dirty="0"/>
              <a:t>Auditable land use emission accounting</a:t>
            </a:r>
          </a:p>
        </p:txBody>
      </p:sp>
      <p:pic>
        <p:nvPicPr>
          <p:cNvPr id="3" name="Picture 2">
            <a:extLst>
              <a:ext uri="{FF2B5EF4-FFF2-40B4-BE49-F238E27FC236}">
                <a16:creationId xmlns:a16="http://schemas.microsoft.com/office/drawing/2014/main" id="{36DD1D31-355E-D946-9AC7-A16946489C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3882" y="1309817"/>
            <a:ext cx="4610118" cy="3280084"/>
          </a:xfrm>
          <a:prstGeom prst="rect">
            <a:avLst/>
          </a:prstGeom>
        </p:spPr>
      </p:pic>
      <p:pic>
        <p:nvPicPr>
          <p:cNvPr id="5" name="Picture 4">
            <a:extLst>
              <a:ext uri="{FF2B5EF4-FFF2-40B4-BE49-F238E27FC236}">
                <a16:creationId xmlns:a16="http://schemas.microsoft.com/office/drawing/2014/main" id="{0AF212C2-872B-F74C-A2C0-18F2C5311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853" y="1264769"/>
            <a:ext cx="4361935" cy="3325131"/>
          </a:xfrm>
          <a:prstGeom prst="rect">
            <a:avLst/>
          </a:prstGeom>
        </p:spPr>
      </p:pic>
      <p:sp>
        <p:nvSpPr>
          <p:cNvPr id="6" name="Text Placeholder 2">
            <a:extLst>
              <a:ext uri="{FF2B5EF4-FFF2-40B4-BE49-F238E27FC236}">
                <a16:creationId xmlns:a16="http://schemas.microsoft.com/office/drawing/2014/main" id="{96A55C00-FEDB-5C47-8AD3-D67A30579D1D}"/>
              </a:ext>
            </a:extLst>
          </p:cNvPr>
          <p:cNvSpPr txBox="1">
            <a:spLocks/>
          </p:cNvSpPr>
          <p:nvPr/>
        </p:nvSpPr>
        <p:spPr>
          <a:xfrm>
            <a:off x="527672" y="4888187"/>
            <a:ext cx="8088656" cy="684212"/>
          </a:xfrm>
          <a:prstGeom prst="rect">
            <a:avLst/>
          </a:prstGeom>
          <a:solidFill>
            <a:srgbClr val="E8F0FF"/>
          </a:solidFill>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dirty="0">
                <a:solidFill>
                  <a:schemeClr val="accent1">
                    <a:lumMod val="50000"/>
                  </a:schemeClr>
                </a:solidFill>
                <a:latin typeface="Proxima Nova Rg" panose="02000506030000020004" pitchFamily="2" charset="77"/>
              </a:rPr>
              <a:t>Emissions = land-use change * biomass * emission factor</a:t>
            </a:r>
          </a:p>
        </p:txBody>
      </p:sp>
      <p:sp>
        <p:nvSpPr>
          <p:cNvPr id="7" name="Down Arrow 6">
            <a:extLst>
              <a:ext uri="{FF2B5EF4-FFF2-40B4-BE49-F238E27FC236}">
                <a16:creationId xmlns:a16="http://schemas.microsoft.com/office/drawing/2014/main" id="{3532346E-8830-2248-93B6-76A40C4959B4}"/>
              </a:ext>
            </a:extLst>
          </p:cNvPr>
          <p:cNvSpPr/>
          <p:nvPr/>
        </p:nvSpPr>
        <p:spPr>
          <a:xfrm>
            <a:off x="2965621" y="5634432"/>
            <a:ext cx="234779" cy="290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9B8A5666-3C90-4147-A640-ED4A7009BB8B}"/>
              </a:ext>
            </a:extLst>
          </p:cNvPr>
          <p:cNvSpPr txBox="1">
            <a:spLocks/>
          </p:cNvSpPr>
          <p:nvPr/>
        </p:nvSpPr>
        <p:spPr>
          <a:xfrm>
            <a:off x="1797328" y="5986849"/>
            <a:ext cx="2460153" cy="424720"/>
          </a:xfrm>
          <a:prstGeom prst="rect">
            <a:avLst/>
          </a:prstGeom>
          <a:solidFill>
            <a:schemeClr val="accent2">
              <a:lumMod val="20000"/>
              <a:lumOff val="80000"/>
            </a:schemeClr>
          </a:solidFill>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000" dirty="0">
                <a:solidFill>
                  <a:schemeClr val="accent1">
                    <a:lumMod val="50000"/>
                  </a:schemeClr>
                </a:solidFill>
                <a:latin typeface="Proxima Nova Rg" panose="02000506030000020004" pitchFamily="2" charset="77"/>
              </a:rPr>
              <a:t>Big data analytics</a:t>
            </a:r>
          </a:p>
        </p:txBody>
      </p:sp>
      <p:sp>
        <p:nvSpPr>
          <p:cNvPr id="9" name="Down Arrow 8">
            <a:extLst>
              <a:ext uri="{FF2B5EF4-FFF2-40B4-BE49-F238E27FC236}">
                <a16:creationId xmlns:a16="http://schemas.microsoft.com/office/drawing/2014/main" id="{AB7AEABE-72AF-3243-9AE9-B810A7497F18}"/>
              </a:ext>
            </a:extLst>
          </p:cNvPr>
          <p:cNvSpPr/>
          <p:nvPr/>
        </p:nvSpPr>
        <p:spPr>
          <a:xfrm>
            <a:off x="5243383" y="5634432"/>
            <a:ext cx="234779" cy="290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AA3592AC-E568-1142-A324-981526356E75}"/>
              </a:ext>
            </a:extLst>
          </p:cNvPr>
          <p:cNvSpPr txBox="1">
            <a:spLocks/>
          </p:cNvSpPr>
          <p:nvPr/>
        </p:nvSpPr>
        <p:spPr>
          <a:xfrm>
            <a:off x="4373188" y="5986849"/>
            <a:ext cx="2460153" cy="424720"/>
          </a:xfrm>
          <a:prstGeom prst="rect">
            <a:avLst/>
          </a:prstGeom>
          <a:solidFill>
            <a:schemeClr val="accent2">
              <a:lumMod val="20000"/>
              <a:lumOff val="80000"/>
            </a:schemeClr>
          </a:solidFill>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000" dirty="0">
                <a:solidFill>
                  <a:schemeClr val="accent1">
                    <a:lumMod val="50000"/>
                  </a:schemeClr>
                </a:solidFill>
                <a:latin typeface="Proxima Nova Rg" panose="02000506030000020004" pitchFamily="2" charset="77"/>
              </a:rPr>
              <a:t>BIOMASS satellite</a:t>
            </a:r>
          </a:p>
        </p:txBody>
      </p:sp>
    </p:spTree>
    <p:extLst>
      <p:ext uri="{BB962C8B-B14F-4D97-AF65-F5344CB8AC3E}">
        <p14:creationId xmlns:p14="http://schemas.microsoft.com/office/powerpoint/2010/main" val="33081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85525-6EA3-854A-B38C-9FFBB446530F}"/>
              </a:ext>
            </a:extLst>
          </p:cNvPr>
          <p:cNvSpPr>
            <a:spLocks noGrp="1"/>
          </p:cNvSpPr>
          <p:nvPr>
            <p:ph type="title"/>
          </p:nvPr>
        </p:nvSpPr>
        <p:spPr/>
        <p:txBody>
          <a:bodyPr/>
          <a:lstStyle/>
          <a:p>
            <a:r>
              <a:rPr lang="en-US" dirty="0"/>
              <a:t>European Space Agency BIOMASS mission</a:t>
            </a:r>
          </a:p>
        </p:txBody>
      </p:sp>
      <p:pic>
        <p:nvPicPr>
          <p:cNvPr id="3" name="Picture 2">
            <a:extLst>
              <a:ext uri="{FF2B5EF4-FFF2-40B4-BE49-F238E27FC236}">
                <a16:creationId xmlns:a16="http://schemas.microsoft.com/office/drawing/2014/main" id="{D8894088-0A8D-094D-B4D0-CEBD40B861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6549" y="1633158"/>
            <a:ext cx="3548812" cy="3020186"/>
          </a:xfrm>
          <a:prstGeom prst="rect">
            <a:avLst/>
          </a:prstGeom>
        </p:spPr>
      </p:pic>
      <p:pic>
        <p:nvPicPr>
          <p:cNvPr id="5" name="Picture 4">
            <a:extLst>
              <a:ext uri="{FF2B5EF4-FFF2-40B4-BE49-F238E27FC236}">
                <a16:creationId xmlns:a16="http://schemas.microsoft.com/office/drawing/2014/main" id="{804ED76A-D94E-1648-9220-AFE369BA9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5735" y="1642986"/>
            <a:ext cx="3601995" cy="3010358"/>
          </a:xfrm>
          <a:prstGeom prst="rect">
            <a:avLst/>
          </a:prstGeom>
        </p:spPr>
      </p:pic>
      <p:sp>
        <p:nvSpPr>
          <p:cNvPr id="6" name="Text Placeholder 2">
            <a:extLst>
              <a:ext uri="{FF2B5EF4-FFF2-40B4-BE49-F238E27FC236}">
                <a16:creationId xmlns:a16="http://schemas.microsoft.com/office/drawing/2014/main" id="{6EE94847-E6C3-C345-AB10-A8DFCD06C7EB}"/>
              </a:ext>
            </a:extLst>
          </p:cNvPr>
          <p:cNvSpPr txBox="1">
            <a:spLocks/>
          </p:cNvSpPr>
          <p:nvPr/>
        </p:nvSpPr>
        <p:spPr>
          <a:xfrm>
            <a:off x="475735" y="4752862"/>
            <a:ext cx="7979053" cy="1337970"/>
          </a:xfrm>
          <a:prstGeom prst="rect">
            <a:avLst/>
          </a:prstGeom>
          <a:solidFill>
            <a:srgbClr val="E8F0FF"/>
          </a:solidFill>
        </p:spPr>
        <p:txBody>
          <a:bodyPr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000" dirty="0">
                <a:solidFill>
                  <a:schemeClr val="accent1">
                    <a:lumMod val="50000"/>
                  </a:schemeClr>
                </a:solidFill>
                <a:latin typeface="Proxima Nova Rg" panose="02000506030000020004" pitchFamily="2" charset="77"/>
              </a:rPr>
              <a:t>Launch in 2021 – Data and results will be open</a:t>
            </a:r>
          </a:p>
          <a:p>
            <a:pPr algn="ctr"/>
            <a:r>
              <a:rPr lang="en-US" sz="2000" dirty="0">
                <a:solidFill>
                  <a:schemeClr val="accent1">
                    <a:lumMod val="50000"/>
                  </a:schemeClr>
                </a:solidFill>
                <a:latin typeface="Proxima Nova Rg" panose="02000506030000020004" pitchFamily="2" charset="77"/>
              </a:rPr>
              <a:t>Greatly improved modelling of terrestrial carbon cycle</a:t>
            </a:r>
          </a:p>
          <a:p>
            <a:pPr algn="ctr"/>
            <a:r>
              <a:rPr lang="en-US" sz="2000" dirty="0">
                <a:solidFill>
                  <a:schemeClr val="accent1">
                    <a:lumMod val="50000"/>
                  </a:schemeClr>
                </a:solidFill>
                <a:latin typeface="Proxima Nova Rg" panose="02000506030000020004" pitchFamily="2" charset="77"/>
              </a:rPr>
              <a:t>Gridded high-resolution global estimates of above ground biomass</a:t>
            </a:r>
          </a:p>
        </p:txBody>
      </p:sp>
      <p:sp>
        <p:nvSpPr>
          <p:cNvPr id="4" name="TextBox 3">
            <a:extLst>
              <a:ext uri="{FF2B5EF4-FFF2-40B4-BE49-F238E27FC236}">
                <a16:creationId xmlns:a16="http://schemas.microsoft.com/office/drawing/2014/main" id="{D677F736-778E-944E-9B82-5B63E556286F}"/>
              </a:ext>
            </a:extLst>
          </p:cNvPr>
          <p:cNvSpPr txBox="1"/>
          <p:nvPr/>
        </p:nvSpPr>
        <p:spPr>
          <a:xfrm>
            <a:off x="657594" y="825754"/>
            <a:ext cx="7499168" cy="707886"/>
          </a:xfrm>
          <a:prstGeom prst="rect">
            <a:avLst/>
          </a:prstGeom>
          <a:noFill/>
        </p:spPr>
        <p:txBody>
          <a:bodyPr wrap="none" rtlCol="0">
            <a:spAutoFit/>
          </a:bodyPr>
          <a:lstStyle/>
          <a:p>
            <a:pPr algn="ctr"/>
            <a:r>
              <a:rPr lang="en-GB" sz="2000" dirty="0">
                <a:solidFill>
                  <a:schemeClr val="accent1">
                    <a:lumMod val="50000"/>
                  </a:schemeClr>
                </a:solidFill>
                <a:latin typeface="Proxima Nova Rg" panose="02000506030000020004" pitchFamily="2" charset="77"/>
              </a:rPr>
              <a:t>P-band satellite</a:t>
            </a:r>
          </a:p>
          <a:p>
            <a:pPr algn="ctr"/>
            <a:r>
              <a:rPr lang="en-US" sz="2000" dirty="0">
                <a:solidFill>
                  <a:schemeClr val="accent1">
                    <a:lumMod val="50000"/>
                  </a:schemeClr>
                </a:solidFill>
                <a:latin typeface="Proxima Nova Rg" panose="02000506030000020004" pitchFamily="2" charset="77"/>
              </a:rPr>
              <a:t>maps of forest biomass and forest height at a resolution of 200 m</a:t>
            </a:r>
          </a:p>
        </p:txBody>
      </p:sp>
    </p:spTree>
    <p:extLst>
      <p:ext uri="{BB962C8B-B14F-4D97-AF65-F5344CB8AC3E}">
        <p14:creationId xmlns:p14="http://schemas.microsoft.com/office/powerpoint/2010/main" val="140296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0756E101-9550-3946-8F8F-A61AD8930CCD}"/>
              </a:ext>
            </a:extLst>
          </p:cNvPr>
          <p:cNvSpPr txBox="1">
            <a:spLocks noChangeArrowheads="1"/>
          </p:cNvSpPr>
          <p:nvPr/>
        </p:nvSpPr>
        <p:spPr bwMode="auto">
          <a:xfrm>
            <a:off x="217704" y="3586437"/>
            <a:ext cx="1700213" cy="377004"/>
          </a:xfrm>
          <a:prstGeom prst="rect">
            <a:avLst/>
          </a:prstGeom>
          <a:solidFill>
            <a:srgbClr val="E8F0FF"/>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50000"/>
              </a:spcBef>
              <a:defRPr/>
            </a:pPr>
            <a:r>
              <a:rPr lang="en-US" sz="2000" dirty="0">
                <a:solidFill>
                  <a:srgbClr val="19326C"/>
                </a:solidFill>
                <a:latin typeface="Proxima Nova Rg" panose="02000506030000020004" pitchFamily="2" charset="77"/>
                <a:cs typeface="Franklin Gothic Book Regular" charset="0"/>
              </a:rPr>
              <a:t>EO data</a:t>
            </a:r>
          </a:p>
        </p:txBody>
      </p:sp>
      <p:sp>
        <p:nvSpPr>
          <p:cNvPr id="8" name="Text Box 2">
            <a:extLst>
              <a:ext uri="{FF2B5EF4-FFF2-40B4-BE49-F238E27FC236}">
                <a16:creationId xmlns:a16="http://schemas.microsoft.com/office/drawing/2014/main" id="{92AEBE50-C404-2C40-A8B7-9BCBDDFFCA7E}"/>
              </a:ext>
            </a:extLst>
          </p:cNvPr>
          <p:cNvSpPr txBox="1">
            <a:spLocks noChangeArrowheads="1"/>
          </p:cNvSpPr>
          <p:nvPr/>
        </p:nvSpPr>
        <p:spPr bwMode="auto">
          <a:xfrm>
            <a:off x="2753357" y="2488348"/>
            <a:ext cx="2921866" cy="377004"/>
          </a:xfrm>
          <a:prstGeom prst="rect">
            <a:avLst/>
          </a:prstGeom>
          <a:solidFill>
            <a:srgbClr val="E8F0FF"/>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50000"/>
              </a:spcBef>
              <a:defRPr/>
            </a:pPr>
            <a:r>
              <a:rPr lang="en-US" sz="2000" dirty="0">
                <a:solidFill>
                  <a:srgbClr val="19326C"/>
                </a:solidFill>
                <a:latin typeface="Proxima Nova Rg" panose="02000506030000020004" pitchFamily="2" charset="77"/>
                <a:cs typeface="Franklin Gothic Book Regular" charset="0"/>
              </a:rPr>
              <a:t>co-design, co-production</a:t>
            </a:r>
          </a:p>
        </p:txBody>
      </p:sp>
      <p:sp>
        <p:nvSpPr>
          <p:cNvPr id="9" name="Text Box 2">
            <a:extLst>
              <a:ext uri="{FF2B5EF4-FFF2-40B4-BE49-F238E27FC236}">
                <a16:creationId xmlns:a16="http://schemas.microsoft.com/office/drawing/2014/main" id="{E6B6091F-9F4B-A44D-8590-4F8E92DC4474}"/>
              </a:ext>
            </a:extLst>
          </p:cNvPr>
          <p:cNvSpPr txBox="1">
            <a:spLocks noChangeArrowheads="1"/>
          </p:cNvSpPr>
          <p:nvPr/>
        </p:nvSpPr>
        <p:spPr bwMode="auto">
          <a:xfrm>
            <a:off x="5973390" y="3209433"/>
            <a:ext cx="3059626" cy="377004"/>
          </a:xfrm>
          <a:prstGeom prst="rect">
            <a:avLst/>
          </a:prstGeom>
          <a:solidFill>
            <a:srgbClr val="E8F0FF"/>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50000"/>
              </a:spcBef>
              <a:defRPr/>
            </a:pPr>
            <a:r>
              <a:rPr lang="en-US" sz="2000" dirty="0">
                <a:solidFill>
                  <a:srgbClr val="19326C"/>
                </a:solidFill>
                <a:latin typeface="Proxima Nova Rg" panose="02000506030000020004" pitchFamily="2" charset="77"/>
                <a:cs typeface="Franklin Gothic Book Regular" charset="0"/>
              </a:rPr>
              <a:t>Trusted, auditable results</a:t>
            </a:r>
          </a:p>
        </p:txBody>
      </p:sp>
      <p:pic>
        <p:nvPicPr>
          <p:cNvPr id="15" name="Picture 2" descr="http://www.sciencediplomacy.org/files/styles/large/public/images/connecting_science_to_policy_around_the_world.jpg?itok=au8IEVWL">
            <a:extLst>
              <a:ext uri="{FF2B5EF4-FFF2-40B4-BE49-F238E27FC236}">
                <a16:creationId xmlns:a16="http://schemas.microsoft.com/office/drawing/2014/main" id="{0127B368-55EE-0C49-9C30-7B86B99C7E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17154" y="2935908"/>
            <a:ext cx="3450991" cy="2300660"/>
          </a:xfrm>
          <a:prstGeom prst="rect">
            <a:avLst/>
          </a:prstGeom>
          <a:noFill/>
          <a:extLst>
            <a:ext uri="{909E8E84-426E-40DD-AFC4-6F175D3DCCD1}">
              <a14:hiddenFill xmlns:a14="http://schemas.microsoft.com/office/drawing/2010/main">
                <a:solidFill>
                  <a:srgbClr val="FFFFFF"/>
                </a:solidFill>
              </a14:hiddenFill>
            </a:ext>
          </a:extLst>
        </p:spPr>
      </p:pic>
      <p:sp>
        <p:nvSpPr>
          <p:cNvPr id="18" name="Bent Arrow 17">
            <a:extLst>
              <a:ext uri="{FF2B5EF4-FFF2-40B4-BE49-F238E27FC236}">
                <a16:creationId xmlns:a16="http://schemas.microsoft.com/office/drawing/2014/main" id="{3DA30E87-F65C-C04D-A2E7-5F2E08E03A78}"/>
              </a:ext>
            </a:extLst>
          </p:cNvPr>
          <p:cNvSpPr/>
          <p:nvPr/>
        </p:nvSpPr>
        <p:spPr>
          <a:xfrm>
            <a:off x="1025832" y="4011597"/>
            <a:ext cx="1311304" cy="353943"/>
          </a:xfrm>
          <a:prstGeom prst="bentArrow">
            <a:avLst>
              <a:gd name="adj1" fmla="val 15261"/>
              <a:gd name="adj2" fmla="val 29454"/>
              <a:gd name="adj3" fmla="val 23662"/>
              <a:gd name="adj4" fmla="val 4375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endParaRPr lang="en-US" dirty="0">
              <a:solidFill>
                <a:srgbClr val="FFFFFF"/>
              </a:solidFill>
              <a:latin typeface="Proxima Nova Rg" panose="02000506030000020004" pitchFamily="2" charset="77"/>
              <a:sym typeface="Helvetica Light"/>
            </a:endParaRPr>
          </a:p>
        </p:txBody>
      </p:sp>
      <p:sp>
        <p:nvSpPr>
          <p:cNvPr id="23" name="Bent Arrow 22">
            <a:extLst>
              <a:ext uri="{FF2B5EF4-FFF2-40B4-BE49-F238E27FC236}">
                <a16:creationId xmlns:a16="http://schemas.microsoft.com/office/drawing/2014/main" id="{62B7D229-A568-BE4B-B3A9-120F84736557}"/>
              </a:ext>
            </a:extLst>
          </p:cNvPr>
          <p:cNvSpPr/>
          <p:nvPr/>
        </p:nvSpPr>
        <p:spPr>
          <a:xfrm>
            <a:off x="4397812" y="5368585"/>
            <a:ext cx="1550350" cy="353943"/>
          </a:xfrm>
          <a:prstGeom prst="bentArrow">
            <a:avLst>
              <a:gd name="adj1" fmla="val 15261"/>
              <a:gd name="adj2" fmla="val 30568"/>
              <a:gd name="adj3" fmla="val 23662"/>
              <a:gd name="adj4" fmla="val 43750"/>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438150" hangingPunct="0"/>
            <a:endParaRPr lang="en-US" dirty="0">
              <a:solidFill>
                <a:srgbClr val="FFFFFF"/>
              </a:solidFill>
              <a:latin typeface="Proxima Nova Rg" panose="02000506030000020004" pitchFamily="2" charset="77"/>
              <a:sym typeface="Helvetica Light"/>
            </a:endParaRPr>
          </a:p>
        </p:txBody>
      </p:sp>
      <p:pic>
        <p:nvPicPr>
          <p:cNvPr id="2" name="Imagem 1">
            <a:extLst>
              <a:ext uri="{FF2B5EF4-FFF2-40B4-BE49-F238E27FC236}">
                <a16:creationId xmlns:a16="http://schemas.microsoft.com/office/drawing/2014/main" id="{117E32E7-99A3-0C4F-9228-5ADF604825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8163" y="3681156"/>
            <a:ext cx="3084853" cy="2272177"/>
          </a:xfrm>
          <a:prstGeom prst="rect">
            <a:avLst/>
          </a:prstGeom>
        </p:spPr>
      </p:pic>
      <p:pic>
        <p:nvPicPr>
          <p:cNvPr id="3" name="Imagem 2">
            <a:extLst>
              <a:ext uri="{FF2B5EF4-FFF2-40B4-BE49-F238E27FC236}">
                <a16:creationId xmlns:a16="http://schemas.microsoft.com/office/drawing/2014/main" id="{3F1D3D74-0401-094C-BB82-7C986F43F1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504" y="1621432"/>
            <a:ext cx="2456164" cy="1901694"/>
          </a:xfrm>
          <a:prstGeom prst="rect">
            <a:avLst/>
          </a:prstGeom>
        </p:spPr>
      </p:pic>
      <p:sp>
        <p:nvSpPr>
          <p:cNvPr id="4" name="Title 3">
            <a:extLst>
              <a:ext uri="{FF2B5EF4-FFF2-40B4-BE49-F238E27FC236}">
                <a16:creationId xmlns:a16="http://schemas.microsoft.com/office/drawing/2014/main" id="{52B8B4A2-9FEB-9F48-A40B-CAB43A46BCDF}"/>
              </a:ext>
            </a:extLst>
          </p:cNvPr>
          <p:cNvSpPr>
            <a:spLocks noGrp="1"/>
          </p:cNvSpPr>
          <p:nvPr>
            <p:ph type="title"/>
          </p:nvPr>
        </p:nvSpPr>
        <p:spPr/>
        <p:txBody>
          <a:bodyPr/>
          <a:lstStyle/>
          <a:p>
            <a:r>
              <a:rPr lang="en-US" dirty="0"/>
              <a:t>Auditable country reporting requires trust</a:t>
            </a:r>
          </a:p>
        </p:txBody>
      </p:sp>
    </p:spTree>
    <p:extLst>
      <p:ext uri="{BB962C8B-B14F-4D97-AF65-F5344CB8AC3E}">
        <p14:creationId xmlns:p14="http://schemas.microsoft.com/office/powerpoint/2010/main" val="291587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at_art_jau_lrg_crop.jpg">
            <a:extLst>
              <a:ext uri="{FF2B5EF4-FFF2-40B4-BE49-F238E27FC236}">
                <a16:creationId xmlns:a16="http://schemas.microsoft.com/office/drawing/2014/main" id="{D4DE4794-BEBF-C248-9A44-E1A093D4C5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6836" cy="6858000"/>
          </a:xfrm>
          <a:prstGeom prst="rect">
            <a:avLst/>
          </a:prstGeom>
        </p:spPr>
      </p:pic>
      <p:sp>
        <p:nvSpPr>
          <p:cNvPr id="2" name="Title 1">
            <a:extLst>
              <a:ext uri="{FF2B5EF4-FFF2-40B4-BE49-F238E27FC236}">
                <a16:creationId xmlns:a16="http://schemas.microsoft.com/office/drawing/2014/main" id="{644291DC-B48D-A043-AC01-7B14C699B014}"/>
              </a:ext>
            </a:extLst>
          </p:cNvPr>
          <p:cNvSpPr>
            <a:spLocks noGrp="1"/>
          </p:cNvSpPr>
          <p:nvPr>
            <p:ph type="title"/>
          </p:nvPr>
        </p:nvSpPr>
        <p:spPr>
          <a:xfrm>
            <a:off x="0" y="0"/>
            <a:ext cx="9144000" cy="868393"/>
          </a:xfrm>
          <a:solidFill>
            <a:srgbClr val="E8F0FF">
              <a:alpha val="56863"/>
            </a:srgbClr>
          </a:solidFill>
        </p:spPr>
        <p:txBody>
          <a:bodyPr/>
          <a:lstStyle/>
          <a:p>
            <a:r>
              <a:rPr lang="en-US" dirty="0"/>
              <a:t>Questions from Shell</a:t>
            </a:r>
          </a:p>
        </p:txBody>
      </p:sp>
      <p:sp>
        <p:nvSpPr>
          <p:cNvPr id="3" name="Rectangle 2">
            <a:extLst>
              <a:ext uri="{FF2B5EF4-FFF2-40B4-BE49-F238E27FC236}">
                <a16:creationId xmlns:a16="http://schemas.microsoft.com/office/drawing/2014/main" id="{C8C3AD62-8AF1-1446-8258-2DDE3FE9320D}"/>
              </a:ext>
            </a:extLst>
          </p:cNvPr>
          <p:cNvSpPr/>
          <p:nvPr/>
        </p:nvSpPr>
        <p:spPr>
          <a:xfrm>
            <a:off x="505426" y="1250754"/>
            <a:ext cx="8311120" cy="4493538"/>
          </a:xfrm>
          <a:prstGeom prst="rect">
            <a:avLst/>
          </a:prstGeom>
          <a:solidFill>
            <a:srgbClr val="E8F0FF">
              <a:alpha val="85882"/>
            </a:srgbClr>
          </a:solidFill>
        </p:spPr>
        <p:txBody>
          <a:bodyPr wrap="square">
            <a:spAutoFit/>
          </a:bodyPr>
          <a:lstStyle/>
          <a:p>
            <a:pPr marL="342900" indent="-342900">
              <a:buFont typeface="+mj-lt"/>
              <a:buAutoNum type="arabicPeriod"/>
            </a:pPr>
            <a:r>
              <a:rPr lang="en-US" sz="2200" dirty="0">
                <a:solidFill>
                  <a:schemeClr val="tx2">
                    <a:lumMod val="50000"/>
                  </a:schemeClr>
                </a:solidFill>
                <a:latin typeface="Proxima Nova Rg" panose="02000506030000020004" pitchFamily="2" charset="77"/>
              </a:rPr>
              <a:t>What is currently already possible with satellites and what can be expected in the next few years?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opportunities for Earth Observation in future reporting, and where are the gaps which need to be addressed? </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rgbClr val="8B0505"/>
                </a:solidFill>
                <a:latin typeface="Proxima Nova Rg" panose="02000506030000020004" pitchFamily="2" charset="77"/>
              </a:rPr>
              <a:t>How do you see the future of tax-payer funded programs vs commercial initiatives?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the advances required in S&amp;T support global (and Shell’s) ambitions to deploy auditable nature based solutions?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p:txBody>
      </p:sp>
    </p:spTree>
    <p:extLst>
      <p:ext uri="{BB962C8B-B14F-4D97-AF65-F5344CB8AC3E}">
        <p14:creationId xmlns:p14="http://schemas.microsoft.com/office/powerpoint/2010/main" val="118610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D0D30F-08B3-B749-A088-728C3E1E19E7}"/>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6832261"/>
          </a:xfrm>
          <a:prstGeom prst="rect">
            <a:avLst/>
          </a:prstGeom>
        </p:spPr>
      </p:pic>
      <p:sp>
        <p:nvSpPr>
          <p:cNvPr id="21505" name="Rectangle 2">
            <a:extLst>
              <a:ext uri="{FF2B5EF4-FFF2-40B4-BE49-F238E27FC236}">
                <a16:creationId xmlns:a16="http://schemas.microsoft.com/office/drawing/2014/main" id="{27C425B2-6E5E-7843-830A-61357C48E42D}"/>
              </a:ext>
            </a:extLst>
          </p:cNvPr>
          <p:cNvSpPr>
            <a:spLocks noGrp="1" noChangeArrowheads="1"/>
          </p:cNvSpPr>
          <p:nvPr>
            <p:ph type="title"/>
          </p:nvPr>
        </p:nvSpPr>
        <p:spPr/>
        <p:txBody>
          <a:bodyPr/>
          <a:lstStyle/>
          <a:p>
            <a:pPr eaLnBrk="1" hangingPunct="1"/>
            <a:endParaRPr lang="en-US" altLang="en-US">
              <a:ea typeface="ＭＳ Ｐゴシック" panose="020B0600070205080204" pitchFamily="34" charset="-128"/>
            </a:endParaRPr>
          </a:p>
        </p:txBody>
      </p:sp>
      <p:sp>
        <p:nvSpPr>
          <p:cNvPr id="21507" name="Rectangle 7">
            <a:extLst>
              <a:ext uri="{FF2B5EF4-FFF2-40B4-BE49-F238E27FC236}">
                <a16:creationId xmlns:a16="http://schemas.microsoft.com/office/drawing/2014/main" id="{29EC8B4C-406D-7744-809E-12D84587F50C}"/>
              </a:ext>
            </a:extLst>
          </p:cNvPr>
          <p:cNvSpPr>
            <a:spLocks noChangeArrowheads="1"/>
          </p:cNvSpPr>
          <p:nvPr/>
        </p:nvSpPr>
        <p:spPr bwMode="auto">
          <a:xfrm>
            <a:off x="614363" y="2336800"/>
            <a:ext cx="8229600" cy="3148013"/>
          </a:xfrm>
          <a:prstGeom prst="rect">
            <a:avLst/>
          </a:prstGeom>
          <a:solidFill>
            <a:srgbClr val="E8F0FF"/>
          </a:solidFill>
          <a:ln>
            <a:noFill/>
          </a:ln>
        </p:spPr>
        <p:txBody>
          <a:bodyPr anchor="ctr">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lnSpc>
                <a:spcPct val="120000"/>
              </a:lnSpc>
              <a:spcBef>
                <a:spcPct val="25000"/>
              </a:spcBef>
              <a:spcAft>
                <a:spcPct val="25000"/>
              </a:spcAft>
            </a:pPr>
            <a:r>
              <a:rPr lang="ja-JP" altLang="pt-BR" sz="2800">
                <a:solidFill>
                  <a:srgbClr val="002060"/>
                </a:solidFill>
                <a:latin typeface="Proxima Nova Rg" panose="02000506030000020004" pitchFamily="2" charset="77"/>
              </a:rPr>
              <a:t>“</a:t>
            </a:r>
            <a:r>
              <a:rPr lang="en-US" altLang="ja-JP" sz="2800" dirty="0">
                <a:solidFill>
                  <a:srgbClr val="002060"/>
                </a:solidFill>
                <a:latin typeface="Proxima Nova Rg" panose="02000506030000020004" pitchFamily="2" charset="77"/>
              </a:rPr>
              <a:t>A few satellites can cover the entire globe, but there needs to be a system in place to ensure their images are readily available to everyone who needs them. Brazil has set an important precedent by making its Earth-observation data available, and the rest of the world should follow suit.</a:t>
            </a:r>
            <a:r>
              <a:rPr lang="ja-JP" altLang="pt-BR" sz="2800">
                <a:solidFill>
                  <a:srgbClr val="002060"/>
                </a:solidFill>
                <a:latin typeface="Proxima Nova Rg" panose="02000506030000020004" pitchFamily="2" charset="77"/>
              </a:rPr>
              <a:t>”</a:t>
            </a:r>
            <a:endParaRPr lang="en-US" altLang="en-US" sz="2800" dirty="0">
              <a:solidFill>
                <a:srgbClr val="002060"/>
              </a:solidFill>
              <a:latin typeface="Proxima Nova Rg" panose="02000506030000020004" pitchFamily="2" charset="77"/>
            </a:endParaRPr>
          </a:p>
        </p:txBody>
      </p:sp>
      <p:pic>
        <p:nvPicPr>
          <p:cNvPr id="21508" name="Picture 2">
            <a:extLst>
              <a:ext uri="{FF2B5EF4-FFF2-40B4-BE49-F238E27FC236}">
                <a16:creationId xmlns:a16="http://schemas.microsoft.com/office/drawing/2014/main" id="{EEA44B0F-FB84-194F-A335-F9ED8BF100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00313" y="-428625"/>
            <a:ext cx="34861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6393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Image result for PRODES deforestation maps">
            <a:extLst>
              <a:ext uri="{FF2B5EF4-FFF2-40B4-BE49-F238E27FC236}">
                <a16:creationId xmlns:a16="http://schemas.microsoft.com/office/drawing/2014/main" id="{7A89FD9C-6B50-5547-B47E-6DBAB19203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3608" y="1196752"/>
            <a:ext cx="6946533" cy="5040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a:extLst>
              <a:ext uri="{FF2B5EF4-FFF2-40B4-BE49-F238E27FC236}">
                <a16:creationId xmlns:a16="http://schemas.microsoft.com/office/drawing/2014/main" id="{3DD4C218-28DB-504C-AD80-8B2026F83F9F}"/>
              </a:ext>
            </a:extLst>
          </p:cNvPr>
          <p:cNvSpPr txBox="1">
            <a:spLocks noChangeArrowheads="1"/>
          </p:cNvSpPr>
          <p:nvPr/>
        </p:nvSpPr>
        <p:spPr bwMode="auto">
          <a:xfrm>
            <a:off x="0" y="44624"/>
            <a:ext cx="9254523" cy="1123384"/>
          </a:xfrm>
          <a:prstGeom prst="rect">
            <a:avLst/>
          </a:prstGeom>
          <a:no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ts val="450"/>
              </a:spcBef>
              <a:spcAft>
                <a:spcPts val="450"/>
              </a:spcAft>
              <a:defRPr/>
            </a:pPr>
            <a:r>
              <a:rPr lang="en-US" sz="3200" b="0" u="none" dirty="0">
                <a:solidFill>
                  <a:srgbClr val="19326C"/>
                </a:solidFill>
                <a:latin typeface="Proxima Nova Lt" panose="02000506030000020004" pitchFamily="2" charset="77"/>
                <a:cs typeface="Franklin Gothic Book Regular" charset="0"/>
              </a:rPr>
              <a:t>The value of Earth observation: How much? Where? When? Who?</a:t>
            </a:r>
          </a:p>
        </p:txBody>
      </p:sp>
    </p:spTree>
    <p:extLst>
      <p:ext uri="{BB962C8B-B14F-4D97-AF65-F5344CB8AC3E}">
        <p14:creationId xmlns:p14="http://schemas.microsoft.com/office/powerpoint/2010/main" val="253013838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5098836-D4DF-E34D-A90D-6677E5BE69ED}"/>
              </a:ext>
            </a:extLst>
          </p:cNvPr>
          <p:cNvSpPr>
            <a:spLocks noGrp="1"/>
          </p:cNvSpPr>
          <p:nvPr>
            <p:ph type="title"/>
          </p:nvPr>
        </p:nvSpPr>
        <p:spPr/>
        <p:txBody>
          <a:bodyPr/>
          <a:lstStyle/>
          <a:p>
            <a:r>
              <a:rPr lang="pt-BR" b="1" dirty="0" err="1">
                <a:latin typeface="Proxima Nova Lt" panose="02000506030000020004" pitchFamily="2" charset="77"/>
              </a:rPr>
              <a:t>Where</a:t>
            </a:r>
            <a:r>
              <a:rPr lang="pt-BR" b="1" dirty="0">
                <a:latin typeface="Proxima Nova Lt" panose="02000506030000020004" pitchFamily="2" charset="77"/>
              </a:rPr>
              <a:t> does </a:t>
            </a:r>
            <a:r>
              <a:rPr lang="pt-BR" b="1" dirty="0" err="1">
                <a:latin typeface="Proxima Nova Lt" panose="02000506030000020004" pitchFamily="2" charset="77"/>
              </a:rPr>
              <a:t>the</a:t>
            </a:r>
            <a:r>
              <a:rPr lang="pt-BR" b="1" dirty="0">
                <a:latin typeface="Proxima Nova Lt" panose="02000506030000020004" pitchFamily="2" charset="77"/>
              </a:rPr>
              <a:t> </a:t>
            </a:r>
            <a:r>
              <a:rPr lang="pt-BR" b="1" dirty="0" err="1">
                <a:latin typeface="Proxima Nova Lt" panose="02000506030000020004" pitchFamily="2" charset="77"/>
              </a:rPr>
              <a:t>value</a:t>
            </a:r>
            <a:r>
              <a:rPr lang="pt-BR" b="1" dirty="0">
                <a:latin typeface="Proxima Nova Lt" panose="02000506030000020004" pitchFamily="2" charset="77"/>
              </a:rPr>
              <a:t> </a:t>
            </a:r>
            <a:r>
              <a:rPr lang="pt-BR" b="1" dirty="0" err="1">
                <a:latin typeface="Proxima Nova Lt" panose="02000506030000020004" pitchFamily="2" charset="77"/>
              </a:rPr>
              <a:t>of</a:t>
            </a:r>
            <a:r>
              <a:rPr lang="pt-BR" b="1" dirty="0">
                <a:latin typeface="Proxima Nova Lt" panose="02000506030000020004" pitchFamily="2" charset="77"/>
              </a:rPr>
              <a:t> EO come </a:t>
            </a:r>
            <a:r>
              <a:rPr lang="pt-BR" b="1" dirty="0" err="1">
                <a:latin typeface="Proxima Nova Lt" panose="02000506030000020004" pitchFamily="2" charset="77"/>
              </a:rPr>
              <a:t>from</a:t>
            </a:r>
            <a:r>
              <a:rPr lang="pt-BR" b="1" dirty="0">
                <a:latin typeface="Proxima Nova Lt" panose="02000506030000020004" pitchFamily="2" charset="77"/>
              </a:rPr>
              <a:t>?</a:t>
            </a:r>
          </a:p>
        </p:txBody>
      </p:sp>
      <p:pic>
        <p:nvPicPr>
          <p:cNvPr id="4" name="Imagem 3">
            <a:extLst>
              <a:ext uri="{FF2B5EF4-FFF2-40B4-BE49-F238E27FC236}">
                <a16:creationId xmlns:a16="http://schemas.microsoft.com/office/drawing/2014/main" id="{B321D611-D519-9A4D-AC53-3ADFBDE4B1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288" y="1464279"/>
            <a:ext cx="3941380" cy="2466589"/>
          </a:xfrm>
          <a:prstGeom prst="rect">
            <a:avLst/>
          </a:prstGeom>
        </p:spPr>
      </p:pic>
      <p:pic>
        <p:nvPicPr>
          <p:cNvPr id="5" name="Imagem 4">
            <a:extLst>
              <a:ext uri="{FF2B5EF4-FFF2-40B4-BE49-F238E27FC236}">
                <a16:creationId xmlns:a16="http://schemas.microsoft.com/office/drawing/2014/main" id="{202DDC49-2CBD-F540-847B-24A3A49D6D20}"/>
              </a:ext>
            </a:extLst>
          </p:cNvPr>
          <p:cNvPicPr>
            <a:picLocks noChangeAspect="1"/>
          </p:cNvPicPr>
          <p:nvPr/>
        </p:nvPicPr>
        <p:blipFill>
          <a:blip r:embed="rId3"/>
          <a:stretch>
            <a:fillRect/>
          </a:stretch>
        </p:blipFill>
        <p:spPr>
          <a:xfrm>
            <a:off x="4770822" y="1464279"/>
            <a:ext cx="3941380" cy="2466588"/>
          </a:xfrm>
          <a:prstGeom prst="rect">
            <a:avLst/>
          </a:prstGeom>
        </p:spPr>
      </p:pic>
      <p:sp>
        <p:nvSpPr>
          <p:cNvPr id="6" name="TextBox 19">
            <a:extLst>
              <a:ext uri="{FF2B5EF4-FFF2-40B4-BE49-F238E27FC236}">
                <a16:creationId xmlns:a16="http://schemas.microsoft.com/office/drawing/2014/main" id="{2A6B65D2-8F31-1143-A0D7-37E8CEDAB44D}"/>
              </a:ext>
            </a:extLst>
          </p:cNvPr>
          <p:cNvSpPr txBox="1"/>
          <p:nvPr/>
        </p:nvSpPr>
        <p:spPr>
          <a:xfrm>
            <a:off x="379824" y="3969156"/>
            <a:ext cx="4045332" cy="461665"/>
          </a:xfrm>
          <a:prstGeom prst="rect">
            <a:avLst/>
          </a:prstGeom>
          <a:noFill/>
          <a:ln w="38100" cmpd="sng">
            <a:noFill/>
          </a:ln>
        </p:spPr>
        <p:txBody>
          <a:bodyPr wrap="square" rtlCol="0">
            <a:spAutoFit/>
          </a:bodyPr>
          <a:lstStyle/>
          <a:p>
            <a:pPr algn="ctr">
              <a:spcBef>
                <a:spcPts val="1633"/>
              </a:spcBef>
            </a:pPr>
            <a:r>
              <a:rPr lang="en-US" sz="2400" b="0" u="none" dirty="0">
                <a:solidFill>
                  <a:srgbClr val="003D6C"/>
                </a:solidFill>
                <a:latin typeface="Proxima Nova Rg" panose="02000506030000020004" pitchFamily="2" charset="77"/>
                <a:ea typeface="ＭＳ Ｐゴシック" charset="0"/>
                <a:cs typeface="Calibri"/>
              </a:rPr>
              <a:t>Rosetta – the comet chaser</a:t>
            </a:r>
          </a:p>
        </p:txBody>
      </p:sp>
      <p:sp>
        <p:nvSpPr>
          <p:cNvPr id="7" name="TextBox 19">
            <a:extLst>
              <a:ext uri="{FF2B5EF4-FFF2-40B4-BE49-F238E27FC236}">
                <a16:creationId xmlns:a16="http://schemas.microsoft.com/office/drawing/2014/main" id="{31EFB697-74D5-3143-8EA8-5D6E47E8E4EC}"/>
              </a:ext>
            </a:extLst>
          </p:cNvPr>
          <p:cNvSpPr txBox="1"/>
          <p:nvPr/>
        </p:nvSpPr>
        <p:spPr>
          <a:xfrm>
            <a:off x="4770822" y="3962057"/>
            <a:ext cx="4045332" cy="461665"/>
          </a:xfrm>
          <a:prstGeom prst="rect">
            <a:avLst/>
          </a:prstGeom>
          <a:noFill/>
          <a:ln w="38100" cmpd="sng">
            <a:noFill/>
          </a:ln>
        </p:spPr>
        <p:txBody>
          <a:bodyPr wrap="square" rtlCol="0">
            <a:spAutoFit/>
          </a:bodyPr>
          <a:lstStyle/>
          <a:p>
            <a:pPr algn="ctr">
              <a:spcBef>
                <a:spcPts val="1633"/>
              </a:spcBef>
            </a:pPr>
            <a:r>
              <a:rPr lang="en-US" sz="2400" b="0" u="none" dirty="0">
                <a:solidFill>
                  <a:srgbClr val="003D6C"/>
                </a:solidFill>
                <a:latin typeface="Proxima Nova Rg" panose="02000506030000020004" pitchFamily="2" charset="77"/>
                <a:ea typeface="ＭＳ Ｐゴシック" charset="0"/>
                <a:cs typeface="Calibri"/>
              </a:rPr>
              <a:t>Copernicus – Earth chaser</a:t>
            </a:r>
          </a:p>
        </p:txBody>
      </p:sp>
      <p:sp>
        <p:nvSpPr>
          <p:cNvPr id="8" name="TextBox 19">
            <a:extLst>
              <a:ext uri="{FF2B5EF4-FFF2-40B4-BE49-F238E27FC236}">
                <a16:creationId xmlns:a16="http://schemas.microsoft.com/office/drawing/2014/main" id="{1F970CF9-2F14-DD42-AD81-C32041DA7AAB}"/>
              </a:ext>
            </a:extLst>
          </p:cNvPr>
          <p:cNvSpPr txBox="1"/>
          <p:nvPr/>
        </p:nvSpPr>
        <p:spPr>
          <a:xfrm>
            <a:off x="802941" y="4813502"/>
            <a:ext cx="7538117" cy="954107"/>
          </a:xfrm>
          <a:prstGeom prst="rect">
            <a:avLst/>
          </a:prstGeom>
          <a:solidFill>
            <a:srgbClr val="E8F0FF"/>
          </a:solidFill>
          <a:ln w="38100" cmpd="sng">
            <a:noFill/>
          </a:ln>
        </p:spPr>
        <p:txBody>
          <a:bodyPr wrap="square" rtlCol="0">
            <a:spAutoFit/>
          </a:bodyPr>
          <a:lstStyle/>
          <a:p>
            <a:pPr>
              <a:spcBef>
                <a:spcPts val="1633"/>
              </a:spcBef>
            </a:pPr>
            <a:r>
              <a:rPr lang="en-US" sz="2800" dirty="0">
                <a:solidFill>
                  <a:srgbClr val="003D6C"/>
                </a:solidFill>
                <a:latin typeface="Proxima Nova Rg" panose="02000506030000020004" pitchFamily="2" charset="77"/>
                <a:ea typeface="ＭＳ Ｐゴシック" charset="0"/>
                <a:cs typeface="Calibri"/>
              </a:rPr>
              <a:t>Open public data is essential for reproducibility and auditability</a:t>
            </a:r>
            <a:endParaRPr lang="en-US" sz="2800" b="0" u="none" dirty="0">
              <a:solidFill>
                <a:srgbClr val="003D6C"/>
              </a:solidFill>
              <a:latin typeface="Proxima Nova Rg" panose="02000506030000020004" pitchFamily="2" charset="77"/>
              <a:ea typeface="ＭＳ Ｐゴシック" charset="0"/>
              <a:cs typeface="Calibri"/>
            </a:endParaRPr>
          </a:p>
        </p:txBody>
      </p:sp>
    </p:spTree>
    <p:extLst>
      <p:ext uri="{BB962C8B-B14F-4D97-AF65-F5344CB8AC3E}">
        <p14:creationId xmlns:p14="http://schemas.microsoft.com/office/powerpoint/2010/main" val="255810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DD3B64-CD2F-0046-A5DC-8C50A981C8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104"/>
            <a:ext cx="9144000" cy="6387548"/>
          </a:xfrm>
          <a:prstGeom prst="rect">
            <a:avLst/>
          </a:prstGeom>
        </p:spPr>
      </p:pic>
    </p:spTree>
    <p:extLst>
      <p:ext uri="{BB962C8B-B14F-4D97-AF65-F5344CB8AC3E}">
        <p14:creationId xmlns:p14="http://schemas.microsoft.com/office/powerpoint/2010/main" val="4178846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at_art_jau_lrg_crop.jpg">
            <a:extLst>
              <a:ext uri="{FF2B5EF4-FFF2-40B4-BE49-F238E27FC236}">
                <a16:creationId xmlns:a16="http://schemas.microsoft.com/office/drawing/2014/main" id="{D4DE4794-BEBF-C248-9A44-E1A093D4C5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6836" cy="6858000"/>
          </a:xfrm>
          <a:prstGeom prst="rect">
            <a:avLst/>
          </a:prstGeom>
        </p:spPr>
      </p:pic>
      <p:sp>
        <p:nvSpPr>
          <p:cNvPr id="2" name="Title 1">
            <a:extLst>
              <a:ext uri="{FF2B5EF4-FFF2-40B4-BE49-F238E27FC236}">
                <a16:creationId xmlns:a16="http://schemas.microsoft.com/office/drawing/2014/main" id="{644291DC-B48D-A043-AC01-7B14C699B014}"/>
              </a:ext>
            </a:extLst>
          </p:cNvPr>
          <p:cNvSpPr>
            <a:spLocks noGrp="1"/>
          </p:cNvSpPr>
          <p:nvPr>
            <p:ph type="title"/>
          </p:nvPr>
        </p:nvSpPr>
        <p:spPr>
          <a:xfrm>
            <a:off x="0" y="0"/>
            <a:ext cx="9144000" cy="868393"/>
          </a:xfrm>
          <a:solidFill>
            <a:srgbClr val="E8F0FF">
              <a:alpha val="56863"/>
            </a:srgbClr>
          </a:solidFill>
        </p:spPr>
        <p:txBody>
          <a:bodyPr/>
          <a:lstStyle/>
          <a:p>
            <a:r>
              <a:rPr lang="en-US" dirty="0"/>
              <a:t>Questions from Shell</a:t>
            </a:r>
          </a:p>
        </p:txBody>
      </p:sp>
      <p:sp>
        <p:nvSpPr>
          <p:cNvPr id="3" name="Rectangle 2">
            <a:extLst>
              <a:ext uri="{FF2B5EF4-FFF2-40B4-BE49-F238E27FC236}">
                <a16:creationId xmlns:a16="http://schemas.microsoft.com/office/drawing/2014/main" id="{C8C3AD62-8AF1-1446-8258-2DDE3FE9320D}"/>
              </a:ext>
            </a:extLst>
          </p:cNvPr>
          <p:cNvSpPr/>
          <p:nvPr/>
        </p:nvSpPr>
        <p:spPr>
          <a:xfrm>
            <a:off x="505426" y="1250754"/>
            <a:ext cx="8311120" cy="4493538"/>
          </a:xfrm>
          <a:prstGeom prst="rect">
            <a:avLst/>
          </a:prstGeom>
          <a:solidFill>
            <a:srgbClr val="E8F0FF">
              <a:alpha val="85882"/>
            </a:srgbClr>
          </a:solidFill>
        </p:spPr>
        <p:txBody>
          <a:bodyPr wrap="square">
            <a:spAutoFit/>
          </a:bodyPr>
          <a:lstStyle/>
          <a:p>
            <a:pPr marL="342900" indent="-342900">
              <a:buFont typeface="+mj-lt"/>
              <a:buAutoNum type="arabicPeriod"/>
            </a:pPr>
            <a:r>
              <a:rPr lang="en-US" sz="2200" dirty="0">
                <a:solidFill>
                  <a:schemeClr val="tx2">
                    <a:lumMod val="50000"/>
                  </a:schemeClr>
                </a:solidFill>
                <a:latin typeface="Proxima Nova Rg" panose="02000506030000020004" pitchFamily="2" charset="77"/>
              </a:rPr>
              <a:t>What is currently already possible with satellites and what can be expected in the next few years?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opportunities for Earth Observation in future reporting, and where are the gaps which need to be addressed? </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rgbClr val="003D6C"/>
                </a:solidFill>
                <a:latin typeface="Proxima Nova Rg" panose="02000506030000020004" pitchFamily="2" charset="77"/>
              </a:rPr>
              <a:t>How do you see the future of tax-payer funded programs vs commercial initiatives?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rgbClr val="8B0505"/>
                </a:solidFill>
                <a:latin typeface="Proxima Nova Rg" panose="02000506030000020004" pitchFamily="2" charset="77"/>
              </a:rPr>
              <a:t>What are the advances required in S&amp;T support global (and Shell’s) ambitions to deploy auditable nature based solutions?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p:txBody>
      </p:sp>
    </p:spTree>
    <p:extLst>
      <p:ext uri="{BB962C8B-B14F-4D97-AF65-F5344CB8AC3E}">
        <p14:creationId xmlns:p14="http://schemas.microsoft.com/office/powerpoint/2010/main" val="168100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Imagem 15" descr="seletiva.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0250" y="3429000"/>
            <a:ext cx="3509963" cy="235267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0" name="CaixaDeTexto 9"/>
          <p:cNvSpPr txBox="1"/>
          <p:nvPr/>
        </p:nvSpPr>
        <p:spPr>
          <a:xfrm>
            <a:off x="730250" y="5911850"/>
            <a:ext cx="3509962" cy="369332"/>
          </a:xfrm>
          <a:prstGeom prst="rect">
            <a:avLst/>
          </a:prstGeom>
          <a:solidFill>
            <a:srgbClr val="E8F0FF"/>
          </a:solidFill>
        </p:spPr>
        <p:txBody>
          <a:bodyPr wrap="square">
            <a:spAutoFit/>
          </a:bodyPr>
          <a:lstStyle/>
          <a:p>
            <a:pPr>
              <a:defRPr/>
            </a:pPr>
            <a:r>
              <a:rPr lang="pt-BR" sz="1800" dirty="0">
                <a:latin typeface="Proxima Nova Rg" panose="02000506030000020004" pitchFamily="2" charset="77"/>
                <a:cs typeface="Arial" charset="0"/>
              </a:rPr>
              <a:t>Forest (</a:t>
            </a:r>
            <a:r>
              <a:rPr lang="pt-BR" sz="1800" dirty="0" err="1">
                <a:latin typeface="Proxima Nova Rg" panose="02000506030000020004" pitchFamily="2" charset="77"/>
                <a:cs typeface="Arial" charset="0"/>
              </a:rPr>
              <a:t>biomass</a:t>
            </a:r>
            <a:r>
              <a:rPr lang="pt-BR" sz="1800" dirty="0">
                <a:latin typeface="Proxima Nova Rg" panose="02000506030000020004" pitchFamily="2" charset="77"/>
                <a:cs typeface="Arial" charset="0"/>
              </a:rPr>
              <a:t> </a:t>
            </a:r>
            <a:r>
              <a:rPr lang="pt-BR" sz="1800" dirty="0" err="1">
                <a:latin typeface="Proxima Nova Rg" panose="02000506030000020004" pitchFamily="2" charset="77"/>
                <a:cs typeface="Arial" charset="0"/>
              </a:rPr>
              <a:t>after</a:t>
            </a:r>
            <a:r>
              <a:rPr lang="pt-BR" sz="1800" dirty="0">
                <a:latin typeface="Proxima Nova Rg" panose="02000506030000020004" pitchFamily="2" charset="77"/>
                <a:cs typeface="Arial" charset="0"/>
              </a:rPr>
              <a:t> 10 </a:t>
            </a:r>
            <a:r>
              <a:rPr lang="pt-BR" sz="1800" dirty="0" err="1">
                <a:latin typeface="Proxima Nova Rg" panose="02000506030000020004" pitchFamily="2" charset="77"/>
                <a:cs typeface="Arial" charset="0"/>
              </a:rPr>
              <a:t>years</a:t>
            </a:r>
            <a:r>
              <a:rPr lang="pt-BR" sz="1800" dirty="0">
                <a:latin typeface="Proxima Nova Rg" panose="02000506030000020004" pitchFamily="2" charset="77"/>
                <a:cs typeface="Arial" charset="0"/>
              </a:rPr>
              <a:t>) </a:t>
            </a:r>
          </a:p>
        </p:txBody>
      </p:sp>
      <p:pic>
        <p:nvPicPr>
          <p:cNvPr id="65539" name="Imagem 12" descr="corte_raso.jp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0250" y="1420813"/>
            <a:ext cx="3524250" cy="187801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65540" name="Seta para baixo 17"/>
          <p:cNvSpPr>
            <a:spLocks noChangeArrowheads="1"/>
          </p:cNvSpPr>
          <p:nvPr/>
        </p:nvSpPr>
        <p:spPr bwMode="auto">
          <a:xfrm>
            <a:off x="4343400" y="1228725"/>
            <a:ext cx="233363" cy="5629275"/>
          </a:xfrm>
          <a:prstGeom prst="downArrow">
            <a:avLst>
              <a:gd name="adj1" fmla="val 50000"/>
              <a:gd name="adj2" fmla="val 49920"/>
            </a:avLst>
          </a:prstGeom>
          <a:solidFill>
            <a:srgbClr val="258B64"/>
          </a:solidFill>
          <a:ln w="9525">
            <a:solidFill>
              <a:schemeClr val="tx1"/>
            </a:solidFill>
            <a:miter lim="800000"/>
            <a:headEnd/>
            <a:tailEnd/>
          </a:ln>
        </p:spPr>
        <p:txBody>
          <a:bodyPr wrap="none"/>
          <a:lstStyle/>
          <a:p>
            <a:endParaRPr lang="en-US">
              <a:latin typeface="Proxima Nova Rg" panose="02000506030000020004" pitchFamily="2" charset="77"/>
            </a:endParaRPr>
          </a:p>
        </p:txBody>
      </p:sp>
      <p:sp>
        <p:nvSpPr>
          <p:cNvPr id="8203" name="CaixaDeTexto 22"/>
          <p:cNvSpPr txBox="1">
            <a:spLocks noChangeArrowheads="1"/>
          </p:cNvSpPr>
          <p:nvPr/>
        </p:nvSpPr>
        <p:spPr bwMode="auto">
          <a:xfrm>
            <a:off x="4679950" y="1367480"/>
            <a:ext cx="4284663" cy="954107"/>
          </a:xfrm>
          <a:prstGeom prst="rect">
            <a:avLst/>
          </a:prstGeom>
          <a:solidFill>
            <a:srgbClr val="E8F0FF"/>
          </a:solidFill>
          <a:ln w="9525">
            <a:noFill/>
            <a:miter lim="800000"/>
            <a:headEnd/>
            <a:tailEnd/>
          </a:ln>
        </p:spPr>
        <p:txBody>
          <a:bodyPr>
            <a:spAutoFit/>
          </a:bodyPr>
          <a:lstStyle/>
          <a:p>
            <a:pPr>
              <a:defRPr/>
            </a:pPr>
            <a:r>
              <a:rPr lang="en-US" sz="2800" dirty="0">
                <a:solidFill>
                  <a:schemeClr val="accent1">
                    <a:lumMod val="50000"/>
                  </a:schemeClr>
                </a:solidFill>
                <a:latin typeface="Proxima Nova Rg" panose="02000506030000020004" pitchFamily="2" charset="77"/>
                <a:cs typeface="Calibri" pitchFamily="34" charset="0"/>
              </a:rPr>
              <a:t>12,</a:t>
            </a:r>
            <a:r>
              <a:rPr lang="x-none" sz="2800">
                <a:solidFill>
                  <a:schemeClr val="accent1">
                    <a:lumMod val="50000"/>
                  </a:schemeClr>
                </a:solidFill>
                <a:latin typeface="Proxima Nova Rg" panose="02000506030000020004" pitchFamily="2" charset="77"/>
                <a:cs typeface="Calibri" pitchFamily="34" charset="0"/>
              </a:rPr>
              <a:t>000</a:t>
            </a:r>
            <a:r>
              <a:rPr lang="en-US" sz="2800" dirty="0">
                <a:solidFill>
                  <a:schemeClr val="accent1">
                    <a:lumMod val="50000"/>
                  </a:schemeClr>
                </a:solidFill>
                <a:latin typeface="Proxima Nova Rg" panose="02000506030000020004" pitchFamily="2" charset="77"/>
                <a:cs typeface="Calibri" pitchFamily="34" charset="0"/>
              </a:rPr>
              <a:t>,</a:t>
            </a:r>
            <a:r>
              <a:rPr lang="x-none" sz="2800">
                <a:solidFill>
                  <a:schemeClr val="accent1">
                    <a:lumMod val="50000"/>
                  </a:schemeClr>
                </a:solidFill>
                <a:latin typeface="Proxima Nova Rg" panose="02000506030000020004" pitchFamily="2" charset="77"/>
                <a:cs typeface="Calibri" pitchFamily="34" charset="0"/>
              </a:rPr>
              <a:t>0</a:t>
            </a:r>
            <a:r>
              <a:rPr lang="en-US" sz="2800" dirty="0">
                <a:solidFill>
                  <a:schemeClr val="accent1">
                    <a:lumMod val="50000"/>
                  </a:schemeClr>
                </a:solidFill>
                <a:latin typeface="Proxima Nova Rg" panose="02000506030000020004" pitchFamily="2" charset="77"/>
                <a:cs typeface="Calibri" pitchFamily="34" charset="0"/>
              </a:rPr>
              <a:t>00</a:t>
            </a:r>
            <a:r>
              <a:rPr lang="x-none" sz="2800">
                <a:solidFill>
                  <a:schemeClr val="accent1">
                    <a:lumMod val="50000"/>
                  </a:schemeClr>
                </a:solidFill>
                <a:latin typeface="Proxima Nova Rg" panose="02000506030000020004" pitchFamily="2" charset="77"/>
                <a:cs typeface="Calibri" pitchFamily="34" charset="0"/>
              </a:rPr>
              <a:t> </a:t>
            </a:r>
            <a:r>
              <a:rPr lang="en-US" sz="2800" dirty="0">
                <a:solidFill>
                  <a:schemeClr val="accent1">
                    <a:lumMod val="50000"/>
                  </a:schemeClr>
                </a:solidFill>
                <a:latin typeface="Proxima Nova Rg" panose="02000506030000020004" pitchFamily="2" charset="77"/>
                <a:cs typeface="Calibri" pitchFamily="34" charset="0"/>
              </a:rPr>
              <a:t>ha</a:t>
            </a:r>
            <a:r>
              <a:rPr lang="x-none" sz="2800">
                <a:solidFill>
                  <a:schemeClr val="accent1">
                    <a:lumMod val="50000"/>
                  </a:schemeClr>
                </a:solidFill>
                <a:latin typeface="Proxima Nova Rg" panose="02000506030000020004" pitchFamily="2" charset="77"/>
                <a:cs typeface="Calibri" pitchFamily="34" charset="0"/>
              </a:rPr>
              <a:t> (</a:t>
            </a:r>
            <a:r>
              <a:rPr lang="en-US" sz="2800" dirty="0">
                <a:solidFill>
                  <a:schemeClr val="accent1">
                    <a:lumMod val="50000"/>
                  </a:schemeClr>
                </a:solidFill>
                <a:latin typeface="Proxima Nova Rg" panose="02000506030000020004" pitchFamily="2" charset="77"/>
                <a:cs typeface="Calibri" pitchFamily="34" charset="0"/>
              </a:rPr>
              <a:t>15</a:t>
            </a:r>
            <a:r>
              <a:rPr lang="x-none" sz="2800">
                <a:solidFill>
                  <a:schemeClr val="accent1">
                    <a:lumMod val="50000"/>
                  </a:schemeClr>
                </a:solidFill>
                <a:latin typeface="Proxima Nova Rg" panose="02000506030000020004" pitchFamily="2" charset="77"/>
                <a:cs typeface="Calibri" pitchFamily="34" charset="0"/>
              </a:rPr>
              <a:t>% of </a:t>
            </a:r>
            <a:r>
              <a:rPr lang="en-US" sz="2800" dirty="0">
                <a:solidFill>
                  <a:schemeClr val="accent1">
                    <a:lumMod val="50000"/>
                  </a:schemeClr>
                </a:solidFill>
                <a:latin typeface="Proxima Nova Rg" panose="02000506030000020004" pitchFamily="2" charset="77"/>
                <a:cs typeface="Calibri" pitchFamily="34" charset="0"/>
              </a:rPr>
              <a:t>deforested </a:t>
            </a:r>
            <a:r>
              <a:rPr lang="x-none" sz="2800">
                <a:solidFill>
                  <a:schemeClr val="accent1">
                    <a:lumMod val="50000"/>
                  </a:schemeClr>
                </a:solidFill>
                <a:latin typeface="Proxima Nova Rg" panose="02000506030000020004" pitchFamily="2" charset="77"/>
                <a:cs typeface="Calibri" pitchFamily="34" charset="0"/>
              </a:rPr>
              <a:t>area</a:t>
            </a:r>
            <a:r>
              <a:rPr lang="x-none" sz="2800" dirty="0">
                <a:solidFill>
                  <a:schemeClr val="accent1">
                    <a:lumMod val="50000"/>
                  </a:schemeClr>
                </a:solidFill>
                <a:latin typeface="Proxima Nova Rg" panose="02000506030000020004" pitchFamily="2" charset="77"/>
                <a:cs typeface="Calibri" pitchFamily="34" charset="0"/>
              </a:rPr>
              <a:t>)</a:t>
            </a:r>
            <a:endParaRPr lang="pt-BR" sz="2800" dirty="0">
              <a:solidFill>
                <a:schemeClr val="accent1">
                  <a:lumMod val="50000"/>
                </a:schemeClr>
              </a:solidFill>
              <a:latin typeface="Proxima Nova Rg" panose="02000506030000020004" pitchFamily="2" charset="77"/>
              <a:cs typeface="Calibri" pitchFamily="34" charset="0"/>
            </a:endParaRPr>
          </a:p>
        </p:txBody>
      </p:sp>
      <p:sp>
        <p:nvSpPr>
          <p:cNvPr id="13" name="CaixaDeTexto 9"/>
          <p:cNvSpPr txBox="1"/>
          <p:nvPr/>
        </p:nvSpPr>
        <p:spPr>
          <a:xfrm>
            <a:off x="1429472" y="999180"/>
            <a:ext cx="1712912" cy="368300"/>
          </a:xfrm>
          <a:prstGeom prst="rect">
            <a:avLst/>
          </a:prstGeom>
          <a:solidFill>
            <a:srgbClr val="E8F0FF"/>
          </a:solidFill>
        </p:spPr>
        <p:txBody>
          <a:bodyPr wrap="none">
            <a:spAutoFit/>
          </a:bodyPr>
          <a:lstStyle/>
          <a:p>
            <a:pPr>
              <a:defRPr/>
            </a:pPr>
            <a:r>
              <a:rPr lang="pt-BR" sz="1800" dirty="0" err="1">
                <a:solidFill>
                  <a:schemeClr val="accent1">
                    <a:lumMod val="50000"/>
                  </a:schemeClr>
                </a:solidFill>
                <a:latin typeface="Proxima Nova Rg" panose="02000506030000020004" pitchFamily="2" charset="77"/>
                <a:cs typeface="Arial" charset="0"/>
              </a:rPr>
              <a:t>Clear-cut</a:t>
            </a:r>
            <a:r>
              <a:rPr lang="pt-BR" sz="1800" dirty="0">
                <a:solidFill>
                  <a:schemeClr val="accent1">
                    <a:lumMod val="50000"/>
                  </a:schemeClr>
                </a:solidFill>
                <a:latin typeface="Proxima Nova Rg" panose="02000506030000020004" pitchFamily="2" charset="77"/>
                <a:cs typeface="Arial" charset="0"/>
              </a:rPr>
              <a:t> </a:t>
            </a:r>
            <a:r>
              <a:rPr lang="pt-BR" sz="1800" dirty="0" err="1">
                <a:solidFill>
                  <a:schemeClr val="accent1">
                    <a:lumMod val="50000"/>
                  </a:schemeClr>
                </a:solidFill>
                <a:latin typeface="Proxima Nova Rg" panose="02000506030000020004" pitchFamily="2" charset="77"/>
                <a:cs typeface="Arial" charset="0"/>
              </a:rPr>
              <a:t>areas</a:t>
            </a:r>
            <a:endParaRPr lang="pt-BR" sz="1800" dirty="0">
              <a:solidFill>
                <a:schemeClr val="accent1">
                  <a:lumMod val="50000"/>
                </a:schemeClr>
              </a:solidFill>
              <a:latin typeface="Proxima Nova Rg" panose="02000506030000020004" pitchFamily="2" charset="77"/>
              <a:cs typeface="Arial" charset="0"/>
            </a:endParaRPr>
          </a:p>
        </p:txBody>
      </p:sp>
      <p:sp>
        <p:nvSpPr>
          <p:cNvPr id="65543" name="Title 1"/>
          <p:cNvSpPr>
            <a:spLocks noGrp="1"/>
          </p:cNvSpPr>
          <p:nvPr>
            <p:ph type="title"/>
          </p:nvPr>
        </p:nvSpPr>
        <p:spPr>
          <a:xfrm>
            <a:off x="0" y="38224"/>
            <a:ext cx="9144000" cy="868393"/>
          </a:xfrm>
        </p:spPr>
        <p:txBody>
          <a:bodyPr/>
          <a:lstStyle/>
          <a:p>
            <a:r>
              <a:rPr lang="en-US" sz="3200" dirty="0"/>
              <a:t>Potential for CO2 sink in Amazonia: Brazil’s NDC</a:t>
            </a:r>
          </a:p>
        </p:txBody>
      </p:sp>
      <p:sp>
        <p:nvSpPr>
          <p:cNvPr id="15" name="CaixaDeTexto 22"/>
          <p:cNvSpPr txBox="1">
            <a:spLocks noChangeArrowheads="1"/>
          </p:cNvSpPr>
          <p:nvPr/>
        </p:nvSpPr>
        <p:spPr bwMode="auto">
          <a:xfrm>
            <a:off x="4679949" y="5389563"/>
            <a:ext cx="4284663" cy="522287"/>
          </a:xfrm>
          <a:prstGeom prst="rect">
            <a:avLst/>
          </a:prstGeom>
          <a:solidFill>
            <a:srgbClr val="E8F0FF"/>
          </a:solidFill>
          <a:ln w="9525">
            <a:noFill/>
            <a:miter lim="800000"/>
            <a:headEnd/>
            <a:tailEnd/>
          </a:ln>
        </p:spPr>
        <p:txBody>
          <a:bodyPr>
            <a:spAutoFit/>
          </a:bodyPr>
          <a:lstStyle/>
          <a:p>
            <a:pPr algn="ctr">
              <a:defRPr/>
            </a:pPr>
            <a:r>
              <a:rPr lang="en-US" sz="2800" dirty="0">
                <a:solidFill>
                  <a:schemeClr val="accent1">
                    <a:lumMod val="50000"/>
                  </a:schemeClr>
                </a:solidFill>
                <a:latin typeface="Proxima Nova Rg" panose="02000506030000020004" pitchFamily="2" charset="77"/>
                <a:cs typeface="Calibri" pitchFamily="34" charset="0"/>
              </a:rPr>
              <a:t>5</a:t>
            </a:r>
            <a:r>
              <a:rPr lang="x-none" sz="2800">
                <a:solidFill>
                  <a:schemeClr val="accent1">
                    <a:lumMod val="50000"/>
                  </a:schemeClr>
                </a:solidFill>
                <a:latin typeface="Proxima Nova Rg" panose="02000506030000020004" pitchFamily="2" charset="77"/>
                <a:cs typeface="Calibri" pitchFamily="34" charset="0"/>
              </a:rPr>
              <a:t> </a:t>
            </a:r>
            <a:r>
              <a:rPr lang="x-none" sz="2800" dirty="0">
                <a:solidFill>
                  <a:schemeClr val="accent1">
                    <a:lumMod val="50000"/>
                  </a:schemeClr>
                </a:solidFill>
                <a:latin typeface="Proxima Nova Rg" panose="02000506030000020004" pitchFamily="2" charset="77"/>
                <a:cs typeface="Calibri" pitchFamily="34" charset="0"/>
              </a:rPr>
              <a:t>Gt CO</a:t>
            </a:r>
            <a:r>
              <a:rPr lang="x-none" sz="2800" baseline="-25000" dirty="0">
                <a:solidFill>
                  <a:schemeClr val="accent1">
                    <a:lumMod val="50000"/>
                  </a:schemeClr>
                </a:solidFill>
                <a:latin typeface="Proxima Nova Rg" panose="02000506030000020004" pitchFamily="2" charset="77"/>
                <a:cs typeface="Calibri" pitchFamily="34" charset="0"/>
              </a:rPr>
              <a:t>2</a:t>
            </a:r>
            <a:r>
              <a:rPr lang="x-none" sz="2800" dirty="0">
                <a:solidFill>
                  <a:schemeClr val="accent1">
                    <a:lumMod val="50000"/>
                  </a:schemeClr>
                </a:solidFill>
                <a:latin typeface="Proxima Nova Rg" panose="02000506030000020004" pitchFamily="2" charset="77"/>
                <a:cs typeface="Calibri" pitchFamily="34" charset="0"/>
              </a:rPr>
              <a:t>eq </a:t>
            </a:r>
            <a:r>
              <a:rPr lang="x-none" sz="2800">
                <a:solidFill>
                  <a:schemeClr val="accent1">
                    <a:lumMod val="50000"/>
                  </a:schemeClr>
                </a:solidFill>
                <a:latin typeface="Proxima Nova Rg" panose="02000506030000020004" pitchFamily="2" charset="77"/>
                <a:cs typeface="Calibri" pitchFamily="34" charset="0"/>
              </a:rPr>
              <a:t>(20</a:t>
            </a:r>
            <a:r>
              <a:rPr lang="en-US" sz="2800" dirty="0">
                <a:solidFill>
                  <a:schemeClr val="accent1">
                    <a:lumMod val="50000"/>
                  </a:schemeClr>
                </a:solidFill>
                <a:latin typeface="Proxima Nova Rg" panose="02000506030000020004" pitchFamily="2" charset="77"/>
                <a:cs typeface="Calibri" pitchFamily="34" charset="0"/>
              </a:rPr>
              <a:t>20</a:t>
            </a:r>
            <a:r>
              <a:rPr lang="x-none" sz="2800">
                <a:solidFill>
                  <a:schemeClr val="accent1">
                    <a:lumMod val="50000"/>
                  </a:schemeClr>
                </a:solidFill>
                <a:latin typeface="Proxima Nova Rg" panose="02000506030000020004" pitchFamily="2" charset="77"/>
                <a:cs typeface="Calibri" pitchFamily="34" charset="0"/>
              </a:rPr>
              <a:t>-20</a:t>
            </a:r>
            <a:r>
              <a:rPr lang="en-US" sz="2800" dirty="0">
                <a:solidFill>
                  <a:schemeClr val="accent1">
                    <a:lumMod val="50000"/>
                  </a:schemeClr>
                </a:solidFill>
                <a:latin typeface="Proxima Nova Rg" panose="02000506030000020004" pitchFamily="2" charset="77"/>
                <a:cs typeface="Calibri" pitchFamily="34" charset="0"/>
              </a:rPr>
              <a:t>3</a:t>
            </a:r>
            <a:r>
              <a:rPr lang="x-none" sz="2800">
                <a:solidFill>
                  <a:schemeClr val="accent1">
                    <a:lumMod val="50000"/>
                  </a:schemeClr>
                </a:solidFill>
                <a:latin typeface="Proxima Nova Rg" panose="02000506030000020004" pitchFamily="2" charset="77"/>
                <a:cs typeface="Calibri" pitchFamily="34" charset="0"/>
              </a:rPr>
              <a:t>0</a:t>
            </a:r>
            <a:r>
              <a:rPr lang="x-none" sz="2800" dirty="0">
                <a:solidFill>
                  <a:schemeClr val="accent1">
                    <a:lumMod val="50000"/>
                  </a:schemeClr>
                </a:solidFill>
                <a:latin typeface="Proxima Nova Rg" panose="02000506030000020004" pitchFamily="2" charset="77"/>
                <a:cs typeface="Calibri" pitchFamily="34" charset="0"/>
              </a:rPr>
              <a:t>)</a:t>
            </a:r>
            <a:endParaRPr lang="pt-BR" sz="2800" dirty="0">
              <a:solidFill>
                <a:schemeClr val="accent1">
                  <a:lumMod val="50000"/>
                </a:schemeClr>
              </a:solidFill>
              <a:latin typeface="Proxima Nova Rg" panose="02000506030000020004" pitchFamily="2" charset="77"/>
              <a:cs typeface="Calibri" pitchFamily="34" charset="0"/>
            </a:endParaRPr>
          </a:p>
        </p:txBody>
      </p:sp>
      <p:sp>
        <p:nvSpPr>
          <p:cNvPr id="65545" name="Seta para baixo 17"/>
          <p:cNvSpPr>
            <a:spLocks noChangeArrowheads="1"/>
          </p:cNvSpPr>
          <p:nvPr/>
        </p:nvSpPr>
        <p:spPr bwMode="auto">
          <a:xfrm>
            <a:off x="6425333" y="2463413"/>
            <a:ext cx="723611" cy="2624137"/>
          </a:xfrm>
          <a:prstGeom prst="downArrow">
            <a:avLst>
              <a:gd name="adj1" fmla="val 50000"/>
              <a:gd name="adj2" fmla="val 49795"/>
            </a:avLst>
          </a:prstGeom>
          <a:solidFill>
            <a:srgbClr val="258B64"/>
          </a:solidFill>
          <a:ln w="9525">
            <a:solidFill>
              <a:schemeClr val="tx1"/>
            </a:solidFill>
            <a:miter lim="800000"/>
            <a:headEnd/>
            <a:tailEnd/>
          </a:ln>
        </p:spPr>
        <p:txBody>
          <a:bodyPr wrap="none"/>
          <a:lstStyle/>
          <a:p>
            <a:endParaRPr lang="en-US">
              <a:latin typeface="Proxima Nova Rg" panose="02000506030000020004" pitchFamily="2" charset="77"/>
            </a:endParaRPr>
          </a:p>
        </p:txBody>
      </p:sp>
    </p:spTree>
    <p:extLst>
      <p:ext uri="{BB962C8B-B14F-4D97-AF65-F5344CB8AC3E}">
        <p14:creationId xmlns:p14="http://schemas.microsoft.com/office/powerpoint/2010/main" val="150041185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0"/>
          <p:cNvSpPr>
            <a:spLocks noChangeArrowheads="1"/>
          </p:cNvSpPr>
          <p:nvPr/>
        </p:nvSpPr>
        <p:spPr bwMode="auto">
          <a:xfrm>
            <a:off x="6633234" y="2923515"/>
            <a:ext cx="2215455" cy="2025346"/>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50" b="0" u="sng" strike="noStrike" kern="1200" cap="none" spc="0" normalizeH="0" baseline="0" noProof="0" dirty="0">
              <a:ln>
                <a:noFill/>
              </a:ln>
              <a:solidFill>
                <a:srgbClr val="53585F"/>
              </a:solidFill>
              <a:effectLst/>
              <a:uLnTx/>
              <a:uFillTx/>
              <a:latin typeface="Proxima Nova Rg" panose="02000506030000020004" pitchFamily="2" charset="77"/>
              <a:ea typeface="MS PGothic" panose="020B0600070205080204" pitchFamily="34" charset="-128"/>
            </a:endParaRPr>
          </a:p>
        </p:txBody>
      </p:sp>
      <p:sp>
        <p:nvSpPr>
          <p:cNvPr id="13" name="Rectangle 4"/>
          <p:cNvSpPr>
            <a:spLocks noGrp="1" noChangeArrowheads="1"/>
          </p:cNvSpPr>
          <p:nvPr>
            <p:ph type="body" sz="half" idx="4294967295"/>
          </p:nvPr>
        </p:nvSpPr>
        <p:spPr>
          <a:xfrm>
            <a:off x="6698519" y="1964083"/>
            <a:ext cx="2079231" cy="827487"/>
          </a:xfrm>
          <a:prstGeom prst="rect">
            <a:avLst/>
          </a:prstGeom>
          <a:solidFill>
            <a:srgbClr val="E8F0FF"/>
          </a:solidFill>
        </p:spPr>
        <p:txBody>
          <a:bodyPr>
            <a:noAutofit/>
          </a:bodyPr>
          <a:lstStyle/>
          <a:p>
            <a:pPr marL="0" indent="0" algn="ctr" eaLnBrk="1" hangingPunct="1">
              <a:buNone/>
            </a:pPr>
            <a:r>
              <a:rPr lang="en-US" sz="2200" dirty="0">
                <a:solidFill>
                  <a:srgbClr val="19326C"/>
                </a:solidFill>
                <a:latin typeface="Proxima Nova Rg" panose="02000506030000020004" pitchFamily="2" charset="77"/>
                <a:ea typeface="Calibri" charset="0"/>
                <a:cs typeface="Calibri" charset="0"/>
              </a:rPr>
              <a:t>Open cloud platforms</a:t>
            </a:r>
          </a:p>
        </p:txBody>
      </p:sp>
      <p:sp>
        <p:nvSpPr>
          <p:cNvPr id="17" name="Rectangle 4"/>
          <p:cNvSpPr>
            <a:spLocks noGrp="1" noChangeArrowheads="1"/>
          </p:cNvSpPr>
          <p:nvPr>
            <p:ph type="body" sz="half" idx="4294967295"/>
          </p:nvPr>
        </p:nvSpPr>
        <p:spPr>
          <a:xfrm>
            <a:off x="3359236" y="1970826"/>
            <a:ext cx="2625250" cy="827487"/>
          </a:xfrm>
          <a:prstGeom prst="rect">
            <a:avLst/>
          </a:prstGeom>
          <a:solidFill>
            <a:srgbClr val="E8F0FF"/>
          </a:solidFill>
        </p:spPr>
        <p:txBody>
          <a:bodyPr>
            <a:noAutofit/>
          </a:bodyPr>
          <a:lstStyle/>
          <a:p>
            <a:pPr marL="0" indent="0" algn="ctr" eaLnBrk="1" hangingPunct="1">
              <a:buNone/>
            </a:pPr>
            <a:r>
              <a:rPr lang="en-US" sz="2200" dirty="0">
                <a:solidFill>
                  <a:srgbClr val="19326C"/>
                </a:solidFill>
                <a:latin typeface="Proxima Nova Rg" panose="02000506030000020004" pitchFamily="2" charset="77"/>
                <a:ea typeface="Calibri" charset="0"/>
                <a:cs typeface="Calibri" charset="0"/>
              </a:rPr>
              <a:t>Reusable, shared knowledge</a:t>
            </a:r>
          </a:p>
        </p:txBody>
      </p:sp>
      <p:pic>
        <p:nvPicPr>
          <p:cNvPr id="8" name="Picture 7">
            <a:extLst>
              <a:ext uri="{FF2B5EF4-FFF2-40B4-BE49-F238E27FC236}">
                <a16:creationId xmlns:a16="http://schemas.microsoft.com/office/drawing/2014/main" id="{F8D0CE5A-101B-6241-8E0C-7F3D283D94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2675" y="2948515"/>
            <a:ext cx="2671811" cy="2066564"/>
          </a:xfrm>
          <a:prstGeom prst="rect">
            <a:avLst/>
          </a:prstGeom>
        </p:spPr>
      </p:pic>
      <p:sp>
        <p:nvSpPr>
          <p:cNvPr id="20" name="Rectangle 4">
            <a:extLst>
              <a:ext uri="{FF2B5EF4-FFF2-40B4-BE49-F238E27FC236}">
                <a16:creationId xmlns:a16="http://schemas.microsoft.com/office/drawing/2014/main" id="{B2E70270-302A-FB4A-B3C7-5947F6A44114}"/>
              </a:ext>
            </a:extLst>
          </p:cNvPr>
          <p:cNvSpPr txBox="1">
            <a:spLocks noChangeArrowheads="1"/>
          </p:cNvSpPr>
          <p:nvPr/>
        </p:nvSpPr>
        <p:spPr>
          <a:xfrm>
            <a:off x="33558" y="34360"/>
            <a:ext cx="9144000" cy="732814"/>
          </a:xfrm>
          <a:prstGeom prst="rect">
            <a:avLst/>
          </a:prstGeom>
          <a:no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lvl="0" indent="0" algn="ctr">
              <a:buNone/>
              <a:defRPr/>
            </a:pPr>
            <a:r>
              <a:rPr lang="en-US" sz="3600" b="1" kern="0" dirty="0">
                <a:solidFill>
                  <a:srgbClr val="004375"/>
                </a:solidFill>
                <a:latin typeface="Proxima Nova Lt" panose="02000506030000020004" pitchFamily="2" charset="77"/>
                <a:ea typeface="Franklin Gothic Book" charset="0"/>
                <a:cs typeface="Franklin Gothic Book" charset="0"/>
              </a:rPr>
              <a:t>Advances required for auditable nature-based solutions</a:t>
            </a:r>
            <a:endParaRPr kumimoji="0" lang="en-US" sz="3600" b="1" u="none" strike="noStrike" kern="0" cap="none" spc="0" normalizeH="0" baseline="0" noProof="0" dirty="0">
              <a:ln>
                <a:noFill/>
              </a:ln>
              <a:solidFill>
                <a:srgbClr val="004375"/>
              </a:solidFill>
              <a:effectLst/>
              <a:uLnTx/>
              <a:uFillTx/>
              <a:latin typeface="Proxima Nova Lt" panose="02000506030000020004" pitchFamily="2" charset="77"/>
              <a:ea typeface="Franklin Gothic Book" charset="0"/>
              <a:cs typeface="Franklin Gothic Book" charset="0"/>
              <a:sym typeface="Helvetica Light"/>
            </a:endParaRPr>
          </a:p>
        </p:txBody>
      </p:sp>
      <p:sp>
        <p:nvSpPr>
          <p:cNvPr id="41" name="Rectangle 4">
            <a:extLst>
              <a:ext uri="{FF2B5EF4-FFF2-40B4-BE49-F238E27FC236}">
                <a16:creationId xmlns:a16="http://schemas.microsoft.com/office/drawing/2014/main" id="{93160459-0F6F-154D-AF90-DAE6653ACD90}"/>
              </a:ext>
            </a:extLst>
          </p:cNvPr>
          <p:cNvSpPr txBox="1">
            <a:spLocks noChangeArrowheads="1"/>
          </p:cNvSpPr>
          <p:nvPr/>
        </p:nvSpPr>
        <p:spPr>
          <a:xfrm>
            <a:off x="254700" y="1962320"/>
            <a:ext cx="2284923" cy="835993"/>
          </a:xfrm>
          <a:prstGeom prst="rect">
            <a:avLst/>
          </a:prstGeom>
          <a:solidFill>
            <a:srgbClr val="E8F0FF"/>
          </a:solid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marR="0" lvl="0" indent="0" algn="ctr" defTabSz="410751" rtl="0" eaLnBrk="1" fontAlgn="auto" latinLnBrk="0" hangingPunct="1">
              <a:lnSpc>
                <a:spcPct val="100000"/>
              </a:lnSpc>
              <a:spcBef>
                <a:spcPts val="2953"/>
              </a:spcBef>
              <a:spcAft>
                <a:spcPts val="0"/>
              </a:spcAft>
              <a:buClrTx/>
              <a:buSzPct val="75000"/>
              <a:buFontTx/>
              <a:buNone/>
              <a:tabLst/>
              <a:defRPr/>
            </a:pPr>
            <a:r>
              <a:rPr kumimoji="0" lang="en-US" sz="2200" u="none" strike="noStrike" kern="0" cap="none" spc="0" normalizeH="0" baseline="0" noProof="0" dirty="0">
                <a:ln>
                  <a:noFill/>
                </a:ln>
                <a:solidFill>
                  <a:srgbClr val="19326C"/>
                </a:solidFill>
                <a:effectLst/>
                <a:uLnTx/>
                <a:uFillTx/>
                <a:latin typeface="Proxima Nova Rg" panose="02000506030000020004" pitchFamily="2" charset="77"/>
                <a:ea typeface="Calibri" charset="0"/>
                <a:cs typeface="Calibri" charset="0"/>
                <a:sym typeface="Helvetica Light"/>
              </a:rPr>
              <a:t>Empowered institutions</a:t>
            </a:r>
          </a:p>
        </p:txBody>
      </p:sp>
      <p:pic>
        <p:nvPicPr>
          <p:cNvPr id="46" name="Picture 45">
            <a:extLst>
              <a:ext uri="{FF2B5EF4-FFF2-40B4-BE49-F238E27FC236}">
                <a16:creationId xmlns:a16="http://schemas.microsoft.com/office/drawing/2014/main" id="{B7A0F48D-D1CB-474F-B5D5-3311EDD0C0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58" y="2916895"/>
            <a:ext cx="2660538" cy="2089067"/>
          </a:xfrm>
          <a:prstGeom prst="rect">
            <a:avLst/>
          </a:prstGeom>
        </p:spPr>
      </p:pic>
      <p:sp>
        <p:nvSpPr>
          <p:cNvPr id="24" name="Rectangle 23">
            <a:extLst>
              <a:ext uri="{FF2B5EF4-FFF2-40B4-BE49-F238E27FC236}">
                <a16:creationId xmlns:a16="http://schemas.microsoft.com/office/drawing/2014/main" id="{C6B2E995-9003-184E-B15A-45E65566280A}"/>
              </a:ext>
            </a:extLst>
          </p:cNvPr>
          <p:cNvSpPr/>
          <p:nvPr/>
        </p:nvSpPr>
        <p:spPr>
          <a:xfrm>
            <a:off x="205770" y="5440834"/>
            <a:ext cx="8732459" cy="461665"/>
          </a:xfrm>
          <a:prstGeom prst="rect">
            <a:avLst/>
          </a:prstGeom>
          <a:solidFill>
            <a:srgbClr val="E8F0FF"/>
          </a:solidFill>
        </p:spPr>
        <p:txBody>
          <a:bodyPr wrap="square">
            <a:spAutoFit/>
          </a:bodyPr>
          <a:lstStyle/>
          <a:p>
            <a:pPr algn="ctr"/>
            <a:r>
              <a:rPr lang="en-US" sz="2400" dirty="0">
                <a:solidFill>
                  <a:srgbClr val="003D6C"/>
                </a:solidFill>
                <a:latin typeface="Proxima Nova Rg" panose="02000506030000020004" pitchFamily="2" charset="77"/>
              </a:rPr>
              <a:t>Building blocks of a digital ecosystem for the environment</a:t>
            </a:r>
          </a:p>
        </p:txBody>
      </p:sp>
      <p:pic>
        <p:nvPicPr>
          <p:cNvPr id="25" name="Imagem 8">
            <a:extLst>
              <a:ext uri="{FF2B5EF4-FFF2-40B4-BE49-F238E27FC236}">
                <a16:creationId xmlns:a16="http://schemas.microsoft.com/office/drawing/2014/main" id="{4D25B3A9-E7B2-D84B-85AD-D21B573FB5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66066" y="3636062"/>
            <a:ext cx="1948316" cy="1000416"/>
          </a:xfrm>
          <a:prstGeom prst="rect">
            <a:avLst/>
          </a:prstGeom>
        </p:spPr>
      </p:pic>
    </p:spTree>
    <p:extLst>
      <p:ext uri="{BB962C8B-B14F-4D97-AF65-F5344CB8AC3E}">
        <p14:creationId xmlns:p14="http://schemas.microsoft.com/office/powerpoint/2010/main" val="282374949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C114A9-90B5-C649-963A-7DABB27E0F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6887" y="0"/>
            <a:ext cx="5230226" cy="6858000"/>
          </a:xfrm>
          <a:prstGeom prst="rect">
            <a:avLst/>
          </a:prstGeom>
        </p:spPr>
      </p:pic>
    </p:spTree>
    <p:extLst>
      <p:ext uri="{BB962C8B-B14F-4D97-AF65-F5344CB8AC3E}">
        <p14:creationId xmlns:p14="http://schemas.microsoft.com/office/powerpoint/2010/main" val="165943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EC4F-5FB1-2442-9495-DDD17A683DB8}"/>
              </a:ext>
            </a:extLst>
          </p:cNvPr>
          <p:cNvSpPr>
            <a:spLocks noGrp="1"/>
          </p:cNvSpPr>
          <p:nvPr>
            <p:ph type="title"/>
          </p:nvPr>
        </p:nvSpPr>
        <p:spPr/>
        <p:txBody>
          <a:bodyPr/>
          <a:lstStyle/>
          <a:p>
            <a:r>
              <a:rPr lang="en-US" dirty="0"/>
              <a:t>Developing a shared global solution</a:t>
            </a:r>
          </a:p>
        </p:txBody>
      </p:sp>
      <p:pic>
        <p:nvPicPr>
          <p:cNvPr id="3" name="Picture 2">
            <a:extLst>
              <a:ext uri="{FF2B5EF4-FFF2-40B4-BE49-F238E27FC236}">
                <a16:creationId xmlns:a16="http://schemas.microsoft.com/office/drawing/2014/main" id="{89E63D5A-4AD8-9D4E-85D9-2DE267723EA1}"/>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1159010" y="1139278"/>
            <a:ext cx="3984648" cy="3678469"/>
          </a:xfrm>
          <a:prstGeom prst="rect">
            <a:avLst/>
          </a:prstGeom>
          <a:noFill/>
        </p:spPr>
      </p:pic>
      <p:pic>
        <p:nvPicPr>
          <p:cNvPr id="4" name="Picture 3">
            <a:extLst>
              <a:ext uri="{FF2B5EF4-FFF2-40B4-BE49-F238E27FC236}">
                <a16:creationId xmlns:a16="http://schemas.microsoft.com/office/drawing/2014/main" id="{0D725A8E-625A-DE4B-999F-EC511DB65B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169" y="5088633"/>
            <a:ext cx="8433486" cy="1751020"/>
          </a:xfrm>
          <a:prstGeom prst="rect">
            <a:avLst/>
          </a:prstGeom>
        </p:spPr>
      </p:pic>
      <p:sp>
        <p:nvSpPr>
          <p:cNvPr id="5" name="Rectangle 4">
            <a:extLst>
              <a:ext uri="{FF2B5EF4-FFF2-40B4-BE49-F238E27FC236}">
                <a16:creationId xmlns:a16="http://schemas.microsoft.com/office/drawing/2014/main" id="{CA91D15D-E823-7646-94B6-85C2426AE88B}"/>
              </a:ext>
            </a:extLst>
          </p:cNvPr>
          <p:cNvSpPr/>
          <p:nvPr/>
        </p:nvSpPr>
        <p:spPr>
          <a:xfrm>
            <a:off x="5607061" y="2156612"/>
            <a:ext cx="3160058" cy="1200329"/>
          </a:xfrm>
          <a:prstGeom prst="rect">
            <a:avLst/>
          </a:prstGeom>
          <a:solidFill>
            <a:srgbClr val="E8F0FF"/>
          </a:solidFill>
        </p:spPr>
        <p:txBody>
          <a:bodyPr wrap="square">
            <a:spAutoFit/>
          </a:bodyPr>
          <a:lstStyle/>
          <a:p>
            <a:pPr algn="ctr"/>
            <a:r>
              <a:rPr lang="en-US" sz="2400" dirty="0">
                <a:solidFill>
                  <a:srgbClr val="8B0505"/>
                </a:solidFill>
                <a:latin typeface="Proxima Nova Rg" panose="02000506030000020004" pitchFamily="2" charset="77"/>
              </a:rPr>
              <a:t>Could Shell contribute to a global public good solution?</a:t>
            </a:r>
          </a:p>
        </p:txBody>
      </p:sp>
    </p:spTree>
    <p:extLst>
      <p:ext uri="{BB962C8B-B14F-4D97-AF65-F5344CB8AC3E}">
        <p14:creationId xmlns:p14="http://schemas.microsoft.com/office/powerpoint/2010/main" val="100578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at_art_jau_lrg_crop.jpg">
            <a:extLst>
              <a:ext uri="{FF2B5EF4-FFF2-40B4-BE49-F238E27FC236}">
                <a16:creationId xmlns:a16="http://schemas.microsoft.com/office/drawing/2014/main" id="{D4DE4794-BEBF-C248-9A44-E1A093D4C5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6836" cy="6858000"/>
          </a:xfrm>
          <a:prstGeom prst="rect">
            <a:avLst/>
          </a:prstGeom>
        </p:spPr>
      </p:pic>
      <p:sp>
        <p:nvSpPr>
          <p:cNvPr id="2" name="Title 1">
            <a:extLst>
              <a:ext uri="{FF2B5EF4-FFF2-40B4-BE49-F238E27FC236}">
                <a16:creationId xmlns:a16="http://schemas.microsoft.com/office/drawing/2014/main" id="{644291DC-B48D-A043-AC01-7B14C699B014}"/>
              </a:ext>
            </a:extLst>
          </p:cNvPr>
          <p:cNvSpPr>
            <a:spLocks noGrp="1"/>
          </p:cNvSpPr>
          <p:nvPr>
            <p:ph type="title"/>
          </p:nvPr>
        </p:nvSpPr>
        <p:spPr>
          <a:xfrm>
            <a:off x="0" y="0"/>
            <a:ext cx="9144000" cy="868393"/>
          </a:xfrm>
          <a:solidFill>
            <a:srgbClr val="E8F0FF">
              <a:alpha val="56863"/>
            </a:srgbClr>
          </a:solidFill>
        </p:spPr>
        <p:txBody>
          <a:bodyPr/>
          <a:lstStyle/>
          <a:p>
            <a:r>
              <a:rPr lang="en-US" dirty="0"/>
              <a:t>Concluding thoughts</a:t>
            </a:r>
          </a:p>
        </p:txBody>
      </p:sp>
      <p:sp>
        <p:nvSpPr>
          <p:cNvPr id="3" name="Rectangle 2">
            <a:extLst>
              <a:ext uri="{FF2B5EF4-FFF2-40B4-BE49-F238E27FC236}">
                <a16:creationId xmlns:a16="http://schemas.microsoft.com/office/drawing/2014/main" id="{C8C3AD62-8AF1-1446-8258-2DDE3FE9320D}"/>
              </a:ext>
            </a:extLst>
          </p:cNvPr>
          <p:cNvSpPr/>
          <p:nvPr/>
        </p:nvSpPr>
        <p:spPr>
          <a:xfrm>
            <a:off x="474533" y="868393"/>
            <a:ext cx="8576790" cy="5663089"/>
          </a:xfrm>
          <a:prstGeom prst="rect">
            <a:avLst/>
          </a:prstGeom>
          <a:solidFill>
            <a:srgbClr val="E8F0FF">
              <a:alpha val="85882"/>
            </a:srgbClr>
          </a:solidFill>
        </p:spPr>
        <p:txBody>
          <a:bodyPr wrap="square">
            <a:spAutoFit/>
          </a:bodyPr>
          <a:lstStyle/>
          <a:p>
            <a:pPr marL="342900" indent="-342900">
              <a:buFont typeface="+mj-lt"/>
              <a:buAutoNum type="arabicPeriod"/>
            </a:pPr>
            <a:r>
              <a:rPr lang="en-US" sz="2000" dirty="0">
                <a:solidFill>
                  <a:schemeClr val="tx2">
                    <a:lumMod val="50000"/>
                  </a:schemeClr>
                </a:solidFill>
                <a:latin typeface="Proxima Nova Rg" panose="02000506030000020004" pitchFamily="2" charset="77"/>
              </a:rPr>
              <a:t>What is currently already possible with satellites and what can be expected in the next few years?</a:t>
            </a:r>
          </a:p>
          <a:p>
            <a:pPr lvl="1"/>
            <a:r>
              <a:rPr lang="en-US" sz="2000" dirty="0">
                <a:solidFill>
                  <a:srgbClr val="8B0505"/>
                </a:solidFill>
                <a:latin typeface="Proxima Nova Rg" panose="02000506030000020004" pitchFamily="2" charset="77"/>
              </a:rPr>
              <a:t>Big EO data analysis can improve land use assessments, but need advances in hybrid ecological-statistics models.</a:t>
            </a:r>
          </a:p>
          <a:p>
            <a:pPr marL="342900" indent="-342900">
              <a:buFont typeface="+mj-lt"/>
              <a:buAutoNum type="arabicPeriod"/>
            </a:pPr>
            <a:endParaRPr lang="en-US" sz="20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000" dirty="0">
                <a:solidFill>
                  <a:schemeClr val="accent1">
                    <a:lumMod val="50000"/>
                  </a:schemeClr>
                </a:solidFill>
                <a:latin typeface="Proxima Nova Rg" panose="02000506030000020004" pitchFamily="2" charset="77"/>
              </a:rPr>
              <a:t>What are opportunities for Earth Observation in future reporting, and where are the gaps which need to be addressed? </a:t>
            </a:r>
          </a:p>
          <a:p>
            <a:pPr lvl="1"/>
            <a:r>
              <a:rPr lang="en-US" sz="2000" dirty="0">
                <a:solidFill>
                  <a:srgbClr val="8B0505"/>
                </a:solidFill>
                <a:latin typeface="Proxima Nova Rg" panose="02000506030000020004" pitchFamily="2" charset="77"/>
              </a:rPr>
              <a:t>EO can improve UNFCCC reporting, but countries need empowerment to produce them.</a:t>
            </a:r>
          </a:p>
          <a:p>
            <a:pPr marL="342900" indent="-342900">
              <a:buFont typeface="+mj-lt"/>
              <a:buAutoNum type="arabicPeriod"/>
            </a:pPr>
            <a:endParaRPr lang="en-US" sz="20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000" dirty="0">
                <a:solidFill>
                  <a:srgbClr val="003D6C"/>
                </a:solidFill>
                <a:latin typeface="Proxima Nova Rg" panose="02000506030000020004" pitchFamily="2" charset="77"/>
              </a:rPr>
              <a:t>How do you see the future of tax-payer funded programs vs commercial initiatives?</a:t>
            </a:r>
          </a:p>
          <a:p>
            <a:pPr lvl="1"/>
            <a:r>
              <a:rPr lang="en-US" sz="2000" dirty="0">
                <a:solidFill>
                  <a:srgbClr val="8B0505"/>
                </a:solidFill>
                <a:latin typeface="Proxima Nova Rg" panose="02000506030000020004" pitchFamily="2" charset="77"/>
              </a:rPr>
              <a:t>Open public programs are essential for global transparency.</a:t>
            </a:r>
          </a:p>
          <a:p>
            <a:pPr marL="342900" indent="-342900">
              <a:buFont typeface="+mj-lt"/>
              <a:buAutoNum type="arabicPeriod"/>
            </a:pPr>
            <a:endParaRPr lang="en-US" sz="20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000" dirty="0">
                <a:solidFill>
                  <a:schemeClr val="accent1">
                    <a:lumMod val="50000"/>
                  </a:schemeClr>
                </a:solidFill>
                <a:latin typeface="Proxima Nova Rg" panose="02000506030000020004" pitchFamily="2" charset="77"/>
              </a:rPr>
              <a:t>What are the advances required in S&amp;T to support global (and Shell’s) ambitions to deploy auditable nature based solutions?</a:t>
            </a:r>
          </a:p>
          <a:p>
            <a:pPr lvl="1"/>
            <a:r>
              <a:rPr lang="en-US" sz="2000" dirty="0">
                <a:solidFill>
                  <a:srgbClr val="8B0505"/>
                </a:solidFill>
                <a:latin typeface="Proxima Nova Rg" panose="02000506030000020004" pitchFamily="2" charset="77"/>
              </a:rPr>
              <a:t>Open Science: accessible cloud services with reproducible knowledge. </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p:txBody>
      </p:sp>
    </p:spTree>
    <p:extLst>
      <p:ext uri="{BB962C8B-B14F-4D97-AF65-F5344CB8AC3E}">
        <p14:creationId xmlns:p14="http://schemas.microsoft.com/office/powerpoint/2010/main" val="151819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sat_art_jau_lrg_crop.jpg">
            <a:extLst>
              <a:ext uri="{FF2B5EF4-FFF2-40B4-BE49-F238E27FC236}">
                <a16:creationId xmlns:a16="http://schemas.microsoft.com/office/drawing/2014/main" id="{D4DE4794-BEBF-C248-9A44-E1A093D4C5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6836" cy="6858000"/>
          </a:xfrm>
          <a:prstGeom prst="rect">
            <a:avLst/>
          </a:prstGeom>
        </p:spPr>
      </p:pic>
      <p:sp>
        <p:nvSpPr>
          <p:cNvPr id="2" name="Title 1">
            <a:extLst>
              <a:ext uri="{FF2B5EF4-FFF2-40B4-BE49-F238E27FC236}">
                <a16:creationId xmlns:a16="http://schemas.microsoft.com/office/drawing/2014/main" id="{644291DC-B48D-A043-AC01-7B14C699B014}"/>
              </a:ext>
            </a:extLst>
          </p:cNvPr>
          <p:cNvSpPr>
            <a:spLocks noGrp="1"/>
          </p:cNvSpPr>
          <p:nvPr>
            <p:ph type="title"/>
          </p:nvPr>
        </p:nvSpPr>
        <p:spPr>
          <a:xfrm>
            <a:off x="0" y="0"/>
            <a:ext cx="9144000" cy="868393"/>
          </a:xfrm>
          <a:solidFill>
            <a:srgbClr val="E8F0FF">
              <a:alpha val="56863"/>
            </a:srgbClr>
          </a:solidFill>
        </p:spPr>
        <p:txBody>
          <a:bodyPr/>
          <a:lstStyle/>
          <a:p>
            <a:r>
              <a:rPr lang="en-US" dirty="0"/>
              <a:t>Questions from Shell</a:t>
            </a:r>
          </a:p>
        </p:txBody>
      </p:sp>
      <p:sp>
        <p:nvSpPr>
          <p:cNvPr id="3" name="Rectangle 2">
            <a:extLst>
              <a:ext uri="{FF2B5EF4-FFF2-40B4-BE49-F238E27FC236}">
                <a16:creationId xmlns:a16="http://schemas.microsoft.com/office/drawing/2014/main" id="{C8C3AD62-8AF1-1446-8258-2DDE3FE9320D}"/>
              </a:ext>
            </a:extLst>
          </p:cNvPr>
          <p:cNvSpPr/>
          <p:nvPr/>
        </p:nvSpPr>
        <p:spPr>
          <a:xfrm>
            <a:off x="505426" y="1250754"/>
            <a:ext cx="8311120" cy="4493538"/>
          </a:xfrm>
          <a:prstGeom prst="rect">
            <a:avLst/>
          </a:prstGeom>
          <a:solidFill>
            <a:srgbClr val="E8F0FF">
              <a:alpha val="85882"/>
            </a:srgbClr>
          </a:solidFill>
        </p:spPr>
        <p:txBody>
          <a:bodyPr wrap="square">
            <a:spAutoFit/>
          </a:bodyPr>
          <a:lstStyle/>
          <a:p>
            <a:pPr marL="342900" indent="-342900">
              <a:buFont typeface="+mj-lt"/>
              <a:buAutoNum type="arabicPeriod"/>
            </a:pPr>
            <a:r>
              <a:rPr lang="en-US" sz="2200" dirty="0">
                <a:solidFill>
                  <a:srgbClr val="8B0505"/>
                </a:solidFill>
                <a:latin typeface="Proxima Nova Rg" panose="02000506030000020004" pitchFamily="2" charset="77"/>
              </a:rPr>
              <a:t>What is currently already possible with satellites and what can be expected in the next few years?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opportunities for Earth Observation in future reporting, and where are the gaps which need to be addressed? </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How do you see the future of tax-payer funded programs vs commercial initiatives?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a:p>
            <a:pPr marL="342900" indent="-342900">
              <a:buFont typeface="+mj-lt"/>
              <a:buAutoNum type="arabicPeriod"/>
            </a:pPr>
            <a:r>
              <a:rPr lang="en-US" sz="2200" dirty="0">
                <a:solidFill>
                  <a:schemeClr val="accent1">
                    <a:lumMod val="50000"/>
                  </a:schemeClr>
                </a:solidFill>
                <a:latin typeface="Proxima Nova Rg" panose="02000506030000020004" pitchFamily="2" charset="77"/>
              </a:rPr>
              <a:t>What are the advances required in S&amp;T support global (and Shell’s) ambitions to deploy auditable nature based solutions?</a:t>
            </a:r>
          </a:p>
          <a:p>
            <a:pPr marL="342900" indent="-342900">
              <a:buFont typeface="+mj-lt"/>
              <a:buAutoNum type="arabicPeriod"/>
            </a:pPr>
            <a:endParaRPr lang="en-US" sz="2200" dirty="0">
              <a:solidFill>
                <a:schemeClr val="accent1">
                  <a:lumMod val="50000"/>
                </a:schemeClr>
              </a:solidFill>
              <a:latin typeface="Proxima Nova Rg" panose="02000506030000020004" pitchFamily="2" charset="77"/>
            </a:endParaRPr>
          </a:p>
        </p:txBody>
      </p:sp>
    </p:spTree>
    <p:extLst>
      <p:ext uri="{BB962C8B-B14F-4D97-AF65-F5344CB8AC3E}">
        <p14:creationId xmlns:p14="http://schemas.microsoft.com/office/powerpoint/2010/main" val="169252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6E05-45ED-9D45-AF7B-F6A50E26A370}"/>
              </a:ext>
            </a:extLst>
          </p:cNvPr>
          <p:cNvSpPr>
            <a:spLocks noGrp="1"/>
          </p:cNvSpPr>
          <p:nvPr>
            <p:ph type="title"/>
          </p:nvPr>
        </p:nvSpPr>
        <p:spPr/>
        <p:txBody>
          <a:bodyPr>
            <a:normAutofit/>
          </a:bodyPr>
          <a:lstStyle/>
          <a:p>
            <a:r>
              <a:rPr lang="pt-BR" dirty="0">
                <a:latin typeface="Proxima Nova Lt" panose="02000506030000020004" pitchFamily="2" charset="77"/>
              </a:rPr>
              <a:t>The age </a:t>
            </a:r>
            <a:r>
              <a:rPr lang="pt-BR" dirty="0" err="1">
                <a:latin typeface="Proxima Nova Lt" panose="02000506030000020004" pitchFamily="2" charset="77"/>
              </a:rPr>
              <a:t>of</a:t>
            </a:r>
            <a:r>
              <a:rPr lang="pt-BR" dirty="0">
                <a:latin typeface="Proxima Nova Lt" panose="02000506030000020004" pitchFamily="2" charset="77"/>
              </a:rPr>
              <a:t> big Earth </a:t>
            </a:r>
            <a:r>
              <a:rPr lang="pt-BR" dirty="0" err="1">
                <a:latin typeface="Proxima Nova Lt" panose="02000506030000020004" pitchFamily="2" charset="77"/>
              </a:rPr>
              <a:t>observation</a:t>
            </a:r>
            <a:r>
              <a:rPr lang="pt-BR" dirty="0">
                <a:latin typeface="Proxima Nova Lt" panose="02000506030000020004" pitchFamily="2" charset="77"/>
              </a:rPr>
              <a:t> data</a:t>
            </a:r>
          </a:p>
        </p:txBody>
      </p:sp>
      <p:pic>
        <p:nvPicPr>
          <p:cNvPr id="5" name="Imagem 4">
            <a:extLst>
              <a:ext uri="{FF2B5EF4-FFF2-40B4-BE49-F238E27FC236}">
                <a16:creationId xmlns:a16="http://schemas.microsoft.com/office/drawing/2014/main" id="{7BF28204-C030-F046-81A2-72DCF24C28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183" y="2892535"/>
            <a:ext cx="2838965" cy="2234160"/>
          </a:xfrm>
          <a:prstGeom prst="rect">
            <a:avLst/>
          </a:prstGeom>
        </p:spPr>
      </p:pic>
      <p:pic>
        <p:nvPicPr>
          <p:cNvPr id="6" name="Imagem 5">
            <a:extLst>
              <a:ext uri="{FF2B5EF4-FFF2-40B4-BE49-F238E27FC236}">
                <a16:creationId xmlns:a16="http://schemas.microsoft.com/office/drawing/2014/main" id="{2D58087A-6459-3840-BE76-CE08E358C5F4}"/>
              </a:ext>
            </a:extLst>
          </p:cNvPr>
          <p:cNvPicPr>
            <a:picLocks noChangeAspect="1"/>
          </p:cNvPicPr>
          <p:nvPr/>
        </p:nvPicPr>
        <p:blipFill>
          <a:blip r:embed="rId3"/>
          <a:stretch>
            <a:fillRect/>
          </a:stretch>
        </p:blipFill>
        <p:spPr>
          <a:xfrm>
            <a:off x="4015994" y="959272"/>
            <a:ext cx="2946056" cy="2575869"/>
          </a:xfrm>
          <a:prstGeom prst="rect">
            <a:avLst/>
          </a:prstGeom>
        </p:spPr>
      </p:pic>
      <p:pic>
        <p:nvPicPr>
          <p:cNvPr id="7" name="Imagem 6">
            <a:extLst>
              <a:ext uri="{FF2B5EF4-FFF2-40B4-BE49-F238E27FC236}">
                <a16:creationId xmlns:a16="http://schemas.microsoft.com/office/drawing/2014/main" id="{46B30BDA-EA5A-2F4E-845E-77C6D4B2D7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5674" y="2001225"/>
            <a:ext cx="2838965" cy="2028407"/>
          </a:xfrm>
          <a:prstGeom prst="rect">
            <a:avLst/>
          </a:prstGeom>
        </p:spPr>
      </p:pic>
      <p:pic>
        <p:nvPicPr>
          <p:cNvPr id="9" name="Imagem 8">
            <a:extLst>
              <a:ext uri="{FF2B5EF4-FFF2-40B4-BE49-F238E27FC236}">
                <a16:creationId xmlns:a16="http://schemas.microsoft.com/office/drawing/2014/main" id="{736D7631-DEDD-9B48-B921-8512EF1BB094}"/>
              </a:ext>
            </a:extLst>
          </p:cNvPr>
          <p:cNvPicPr>
            <a:picLocks noChangeAspect="1"/>
          </p:cNvPicPr>
          <p:nvPr/>
        </p:nvPicPr>
        <p:blipFill>
          <a:blip r:embed="rId5"/>
          <a:stretch>
            <a:fillRect/>
          </a:stretch>
        </p:blipFill>
        <p:spPr>
          <a:xfrm>
            <a:off x="1673996" y="4437627"/>
            <a:ext cx="2744917" cy="2163876"/>
          </a:xfrm>
          <a:prstGeom prst="rect">
            <a:avLst/>
          </a:prstGeom>
        </p:spPr>
      </p:pic>
      <p:pic>
        <p:nvPicPr>
          <p:cNvPr id="11" name="Imagem 10">
            <a:extLst>
              <a:ext uri="{FF2B5EF4-FFF2-40B4-BE49-F238E27FC236}">
                <a16:creationId xmlns:a16="http://schemas.microsoft.com/office/drawing/2014/main" id="{729E49C4-961D-6D47-A4E6-5E5509F2EC5F}"/>
              </a:ext>
            </a:extLst>
          </p:cNvPr>
          <p:cNvPicPr>
            <a:picLocks noChangeAspect="1"/>
          </p:cNvPicPr>
          <p:nvPr/>
        </p:nvPicPr>
        <p:blipFill>
          <a:blip r:embed="rId6"/>
          <a:stretch>
            <a:fillRect/>
          </a:stretch>
        </p:blipFill>
        <p:spPr>
          <a:xfrm>
            <a:off x="487059" y="846739"/>
            <a:ext cx="2744916" cy="1682368"/>
          </a:xfrm>
          <a:prstGeom prst="rect">
            <a:avLst/>
          </a:prstGeom>
        </p:spPr>
      </p:pic>
      <p:pic>
        <p:nvPicPr>
          <p:cNvPr id="13" name="Imagem 12">
            <a:extLst>
              <a:ext uri="{FF2B5EF4-FFF2-40B4-BE49-F238E27FC236}">
                <a16:creationId xmlns:a16="http://schemas.microsoft.com/office/drawing/2014/main" id="{7EBE47AD-7004-024A-A817-B9FCD52969C3}"/>
              </a:ext>
            </a:extLst>
          </p:cNvPr>
          <p:cNvPicPr>
            <a:picLocks noChangeAspect="1"/>
          </p:cNvPicPr>
          <p:nvPr/>
        </p:nvPicPr>
        <p:blipFill>
          <a:blip r:embed="rId7"/>
          <a:stretch>
            <a:fillRect/>
          </a:stretch>
        </p:blipFill>
        <p:spPr>
          <a:xfrm>
            <a:off x="5273167" y="4321819"/>
            <a:ext cx="3071243" cy="1719896"/>
          </a:xfrm>
          <a:prstGeom prst="rect">
            <a:avLst/>
          </a:prstGeom>
        </p:spPr>
      </p:pic>
      <p:sp>
        <p:nvSpPr>
          <p:cNvPr id="14" name="TextBox 13">
            <a:extLst>
              <a:ext uri="{FF2B5EF4-FFF2-40B4-BE49-F238E27FC236}">
                <a16:creationId xmlns:a16="http://schemas.microsoft.com/office/drawing/2014/main" id="{799BD6AD-3A4E-C24D-957B-FC4F01181417}"/>
              </a:ext>
            </a:extLst>
          </p:cNvPr>
          <p:cNvSpPr txBox="1">
            <a:spLocks noChangeArrowheads="1"/>
          </p:cNvSpPr>
          <p:nvPr/>
        </p:nvSpPr>
        <p:spPr bwMode="auto">
          <a:xfrm>
            <a:off x="104109" y="2267496"/>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Terra</a:t>
            </a:r>
          </a:p>
        </p:txBody>
      </p:sp>
      <p:sp>
        <p:nvSpPr>
          <p:cNvPr id="15" name="TextBox 13">
            <a:extLst>
              <a:ext uri="{FF2B5EF4-FFF2-40B4-BE49-F238E27FC236}">
                <a16:creationId xmlns:a16="http://schemas.microsoft.com/office/drawing/2014/main" id="{550F778B-A763-9C41-B093-CC5E90D9D363}"/>
              </a:ext>
            </a:extLst>
          </p:cNvPr>
          <p:cNvSpPr txBox="1">
            <a:spLocks noChangeArrowheads="1"/>
          </p:cNvSpPr>
          <p:nvPr/>
        </p:nvSpPr>
        <p:spPr bwMode="auto">
          <a:xfrm>
            <a:off x="1278449" y="3997844"/>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Landsat-8</a:t>
            </a:r>
          </a:p>
        </p:txBody>
      </p:sp>
      <p:sp>
        <p:nvSpPr>
          <p:cNvPr id="16" name="TextBox 13">
            <a:extLst>
              <a:ext uri="{FF2B5EF4-FFF2-40B4-BE49-F238E27FC236}">
                <a16:creationId xmlns:a16="http://schemas.microsoft.com/office/drawing/2014/main" id="{EA313C44-2BCA-294B-805B-F33D3139EB2D}"/>
              </a:ext>
            </a:extLst>
          </p:cNvPr>
          <p:cNvSpPr txBox="1">
            <a:spLocks noChangeArrowheads="1"/>
          </p:cNvSpPr>
          <p:nvPr/>
        </p:nvSpPr>
        <p:spPr bwMode="auto">
          <a:xfrm>
            <a:off x="3897927" y="2465096"/>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Sentinel-1/1A</a:t>
            </a:r>
          </a:p>
        </p:txBody>
      </p:sp>
      <p:sp>
        <p:nvSpPr>
          <p:cNvPr id="17" name="TextBox 13">
            <a:extLst>
              <a:ext uri="{FF2B5EF4-FFF2-40B4-BE49-F238E27FC236}">
                <a16:creationId xmlns:a16="http://schemas.microsoft.com/office/drawing/2014/main" id="{4FD231BA-FEE2-5A43-B4FB-2CF849B37832}"/>
              </a:ext>
            </a:extLst>
          </p:cNvPr>
          <p:cNvSpPr txBox="1">
            <a:spLocks noChangeArrowheads="1"/>
          </p:cNvSpPr>
          <p:nvPr/>
        </p:nvSpPr>
        <p:spPr bwMode="auto">
          <a:xfrm>
            <a:off x="4224701" y="3471546"/>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Sentinel-2/2A</a:t>
            </a:r>
          </a:p>
        </p:txBody>
      </p:sp>
      <p:sp>
        <p:nvSpPr>
          <p:cNvPr id="18" name="TextBox 13">
            <a:extLst>
              <a:ext uri="{FF2B5EF4-FFF2-40B4-BE49-F238E27FC236}">
                <a16:creationId xmlns:a16="http://schemas.microsoft.com/office/drawing/2014/main" id="{AEA345EF-7AA0-614E-8797-ECE573834CE8}"/>
              </a:ext>
            </a:extLst>
          </p:cNvPr>
          <p:cNvSpPr txBox="1">
            <a:spLocks noChangeArrowheads="1"/>
          </p:cNvSpPr>
          <p:nvPr/>
        </p:nvSpPr>
        <p:spPr bwMode="auto">
          <a:xfrm>
            <a:off x="2751673" y="6092501"/>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Sentinel-3</a:t>
            </a:r>
          </a:p>
        </p:txBody>
      </p:sp>
      <p:sp>
        <p:nvSpPr>
          <p:cNvPr id="19" name="TextBox 13">
            <a:extLst>
              <a:ext uri="{FF2B5EF4-FFF2-40B4-BE49-F238E27FC236}">
                <a16:creationId xmlns:a16="http://schemas.microsoft.com/office/drawing/2014/main" id="{6FE29603-98C6-4047-9F76-170C886FAF6F}"/>
              </a:ext>
            </a:extLst>
          </p:cNvPr>
          <p:cNvSpPr txBox="1">
            <a:spLocks noChangeArrowheads="1"/>
          </p:cNvSpPr>
          <p:nvPr/>
        </p:nvSpPr>
        <p:spPr bwMode="auto">
          <a:xfrm>
            <a:off x="5479211" y="6078282"/>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2800" b="0" u="none" strike="noStrike" kern="1200" cap="none" spc="0" normalizeH="0" baseline="0" noProof="0" dirty="0">
                <a:ln>
                  <a:noFill/>
                </a:ln>
                <a:solidFill>
                  <a:srgbClr val="003D6C"/>
                </a:solidFill>
                <a:effectLst/>
                <a:uLnTx/>
                <a:uFillTx/>
                <a:latin typeface="Proxima Nova Lt" panose="02000506030000020004" pitchFamily="2" charset="77"/>
                <a:ea typeface="Calibri" charset="0"/>
                <a:cs typeface="Calibri" charset="0"/>
              </a:rPr>
              <a:t>CBERS-4/4A</a:t>
            </a:r>
          </a:p>
        </p:txBody>
      </p:sp>
    </p:spTree>
    <p:extLst>
      <p:ext uri="{BB962C8B-B14F-4D97-AF65-F5344CB8AC3E}">
        <p14:creationId xmlns:p14="http://schemas.microsoft.com/office/powerpoint/2010/main" val="28487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8" name="Rectangle 62">
            <a:extLst>
              <a:ext uri="{FF2B5EF4-FFF2-40B4-BE49-F238E27FC236}">
                <a16:creationId xmlns:a16="http://schemas.microsoft.com/office/drawing/2014/main" id="{D6A26D5A-B47C-6F4E-9C6E-5B8DB7B68DCD}"/>
              </a:ext>
            </a:extLst>
          </p:cNvPr>
          <p:cNvSpPr>
            <a:spLocks noChangeArrowheads="1"/>
          </p:cNvSpPr>
          <p:nvPr/>
        </p:nvSpPr>
        <p:spPr bwMode="auto">
          <a:xfrm>
            <a:off x="3014922" y="2791675"/>
            <a:ext cx="3070225" cy="1499240"/>
          </a:xfrm>
          <a:prstGeom prst="rect">
            <a:avLst/>
          </a:prstGeom>
          <a:solidFill>
            <a:srgbClr val="A8E878">
              <a:alpha val="54509"/>
            </a:srgbClr>
          </a:solidFill>
          <a:ln w="12700">
            <a:solidFill>
              <a:schemeClr val="tx1"/>
            </a:solidFill>
            <a:prstDash val="sysDash"/>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269" name="Line 64">
            <a:extLst>
              <a:ext uri="{FF2B5EF4-FFF2-40B4-BE49-F238E27FC236}">
                <a16:creationId xmlns:a16="http://schemas.microsoft.com/office/drawing/2014/main" id="{FD955FBF-35F2-2B49-BDA6-CE9C2A7C75C9}"/>
              </a:ext>
            </a:extLst>
          </p:cNvPr>
          <p:cNvSpPr>
            <a:spLocks noChangeShapeType="1"/>
          </p:cNvSpPr>
          <p:nvPr/>
        </p:nvSpPr>
        <p:spPr bwMode="auto">
          <a:xfrm>
            <a:off x="1266825" y="1760538"/>
            <a:ext cx="75263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70" name="Line 65">
            <a:extLst>
              <a:ext uri="{FF2B5EF4-FFF2-40B4-BE49-F238E27FC236}">
                <a16:creationId xmlns:a16="http://schemas.microsoft.com/office/drawing/2014/main" id="{D6DCB6F5-8163-044F-847B-C484663A224C}"/>
              </a:ext>
            </a:extLst>
          </p:cNvPr>
          <p:cNvSpPr>
            <a:spLocks noChangeShapeType="1"/>
          </p:cNvSpPr>
          <p:nvPr/>
        </p:nvSpPr>
        <p:spPr bwMode="auto">
          <a:xfrm flipH="1">
            <a:off x="3013075" y="1084263"/>
            <a:ext cx="6350" cy="4910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19" name="Rectangle 63">
            <a:extLst>
              <a:ext uri="{FF2B5EF4-FFF2-40B4-BE49-F238E27FC236}">
                <a16:creationId xmlns:a16="http://schemas.microsoft.com/office/drawing/2014/main" id="{B55400CC-7405-D946-9E1B-ABB298638A82}"/>
              </a:ext>
            </a:extLst>
          </p:cNvPr>
          <p:cNvSpPr>
            <a:spLocks noChangeArrowheads="1"/>
          </p:cNvSpPr>
          <p:nvPr/>
        </p:nvSpPr>
        <p:spPr bwMode="auto">
          <a:xfrm>
            <a:off x="1280318" y="3529839"/>
            <a:ext cx="2848552" cy="2448686"/>
          </a:xfrm>
          <a:prstGeom prst="rect">
            <a:avLst/>
          </a:prstGeom>
          <a:solidFill>
            <a:schemeClr val="accent2">
              <a:lumMod val="20000"/>
              <a:lumOff val="80000"/>
              <a:alpha val="54901"/>
            </a:schemeClr>
          </a:solidFill>
          <a:ln w="12700">
            <a:solidFill>
              <a:schemeClr val="tx1"/>
            </a:solidFill>
            <a:prstDash val="sysDash"/>
            <a:miter lim="800000"/>
            <a:headEnd/>
            <a:tailEnd/>
          </a:ln>
        </p:spPr>
        <p:txBody>
          <a:bodyPr/>
          <a:lstStyle/>
          <a:p>
            <a:pPr eaLnBrk="1" hangingPunct="1">
              <a:defRPr/>
            </a:pPr>
            <a:endParaRPr lang="pt-BR">
              <a:latin typeface="Calibri" pitchFamily="34" charset="0"/>
            </a:endParaRPr>
          </a:p>
        </p:txBody>
      </p:sp>
      <p:sp>
        <p:nvSpPr>
          <p:cNvPr id="139272" name="Line 3">
            <a:extLst>
              <a:ext uri="{FF2B5EF4-FFF2-40B4-BE49-F238E27FC236}">
                <a16:creationId xmlns:a16="http://schemas.microsoft.com/office/drawing/2014/main" id="{D2BE3EEB-2DFF-1042-B691-FD33317B5461}"/>
              </a:ext>
            </a:extLst>
          </p:cNvPr>
          <p:cNvSpPr>
            <a:spLocks noChangeShapeType="1"/>
          </p:cNvSpPr>
          <p:nvPr/>
        </p:nvSpPr>
        <p:spPr bwMode="auto">
          <a:xfrm flipV="1">
            <a:off x="1301750" y="4291013"/>
            <a:ext cx="7524750" cy="19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73" name="Rectangle 4">
            <a:extLst>
              <a:ext uri="{FF2B5EF4-FFF2-40B4-BE49-F238E27FC236}">
                <a16:creationId xmlns:a16="http://schemas.microsoft.com/office/drawing/2014/main" id="{AA38B2BC-8B91-CE4B-8BC8-93B51D578DD5}"/>
              </a:ext>
            </a:extLst>
          </p:cNvPr>
          <p:cNvSpPr>
            <a:spLocks noChangeArrowheads="1"/>
          </p:cNvSpPr>
          <p:nvPr/>
        </p:nvSpPr>
        <p:spPr bwMode="auto">
          <a:xfrm>
            <a:off x="4435475" y="4310063"/>
            <a:ext cx="3022600" cy="1684337"/>
          </a:xfrm>
          <a:prstGeom prst="rect">
            <a:avLst/>
          </a:prstGeom>
          <a:gradFill rotWithShape="1">
            <a:gsLst>
              <a:gs pos="0">
                <a:srgbClr val="D3FABE">
                  <a:alpha val="50000"/>
                </a:srgbClr>
              </a:gs>
              <a:gs pos="100000">
                <a:srgbClr val="627458">
                  <a:alpha val="48000"/>
                </a:srgbClr>
              </a:gs>
            </a:gsLst>
            <a:lin ang="5400000" scaled="1"/>
          </a:gradFill>
          <a:ln w="12700">
            <a:solidFill>
              <a:schemeClr val="tx1"/>
            </a:solidFill>
            <a:prstDash val="sysDash"/>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274" name="Rectangle 5">
            <a:extLst>
              <a:ext uri="{FF2B5EF4-FFF2-40B4-BE49-F238E27FC236}">
                <a16:creationId xmlns:a16="http://schemas.microsoft.com/office/drawing/2014/main" id="{0829B149-9D96-454F-B5A7-9EE6C6CBF7DA}"/>
              </a:ext>
            </a:extLst>
          </p:cNvPr>
          <p:cNvSpPr>
            <a:spLocks noGrp="1" noChangeArrowheads="1"/>
          </p:cNvSpPr>
          <p:nvPr>
            <p:ph type="title"/>
          </p:nvPr>
        </p:nvSpPr>
        <p:spPr/>
        <p:txBody>
          <a:bodyPr>
            <a:normAutofit fontScale="90000"/>
          </a:bodyPr>
          <a:lstStyle/>
          <a:p>
            <a:pPr eaLnBrk="1" hangingPunct="1"/>
            <a:r>
              <a:rPr lang="pt-BR" altLang="en-US" dirty="0" err="1"/>
              <a:t>Optical</a:t>
            </a:r>
            <a:r>
              <a:rPr lang="pt-BR" altLang="en-US" dirty="0"/>
              <a:t> </a:t>
            </a:r>
            <a:r>
              <a:rPr lang="pt-BR" altLang="en-US" dirty="0" err="1"/>
              <a:t>Satellites</a:t>
            </a:r>
            <a:r>
              <a:rPr lang="pt-BR" altLang="en-US" dirty="0"/>
              <a:t> for </a:t>
            </a:r>
            <a:r>
              <a:rPr lang="pt-BR" altLang="en-US" dirty="0" err="1"/>
              <a:t>Forestry</a:t>
            </a:r>
            <a:r>
              <a:rPr lang="pt-BR" altLang="en-US" dirty="0"/>
              <a:t> </a:t>
            </a:r>
            <a:r>
              <a:rPr lang="pt-BR" altLang="en-US" dirty="0" err="1"/>
              <a:t>and</a:t>
            </a:r>
            <a:r>
              <a:rPr lang="pt-BR" altLang="en-US" dirty="0"/>
              <a:t> </a:t>
            </a:r>
            <a:r>
              <a:rPr lang="pt-BR" altLang="en-US" dirty="0" err="1"/>
              <a:t>Agriculture</a:t>
            </a:r>
            <a:endParaRPr lang="pt-BR" altLang="en-US" dirty="0"/>
          </a:p>
        </p:txBody>
      </p:sp>
      <p:sp>
        <p:nvSpPr>
          <p:cNvPr id="139275" name="Rectangle 6">
            <a:extLst>
              <a:ext uri="{FF2B5EF4-FFF2-40B4-BE49-F238E27FC236}">
                <a16:creationId xmlns:a16="http://schemas.microsoft.com/office/drawing/2014/main" id="{CEACA716-959E-5D4A-B1F8-9AAD2CC497DD}"/>
              </a:ext>
            </a:extLst>
          </p:cNvPr>
          <p:cNvSpPr>
            <a:spLocks noChangeArrowheads="1"/>
          </p:cNvSpPr>
          <p:nvPr/>
        </p:nvSpPr>
        <p:spPr bwMode="auto">
          <a:xfrm>
            <a:off x="3205163" y="1414463"/>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276" name="Line 7">
            <a:extLst>
              <a:ext uri="{FF2B5EF4-FFF2-40B4-BE49-F238E27FC236}">
                <a16:creationId xmlns:a16="http://schemas.microsoft.com/office/drawing/2014/main" id="{138E3699-2779-F047-99CD-16C43FE180F8}"/>
              </a:ext>
            </a:extLst>
          </p:cNvPr>
          <p:cNvSpPr>
            <a:spLocks noChangeShapeType="1"/>
          </p:cNvSpPr>
          <p:nvPr/>
        </p:nvSpPr>
        <p:spPr bwMode="auto">
          <a:xfrm>
            <a:off x="1271588" y="3532188"/>
            <a:ext cx="75088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77" name="Line 8">
            <a:extLst>
              <a:ext uri="{FF2B5EF4-FFF2-40B4-BE49-F238E27FC236}">
                <a16:creationId xmlns:a16="http://schemas.microsoft.com/office/drawing/2014/main" id="{DBCE7354-FAE7-2B4A-ABDD-8CB4CC422529}"/>
              </a:ext>
            </a:extLst>
          </p:cNvPr>
          <p:cNvSpPr>
            <a:spLocks noChangeShapeType="1"/>
          </p:cNvSpPr>
          <p:nvPr/>
        </p:nvSpPr>
        <p:spPr bwMode="auto">
          <a:xfrm>
            <a:off x="1271588" y="1079500"/>
            <a:ext cx="7508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78" name="Line 9">
            <a:extLst>
              <a:ext uri="{FF2B5EF4-FFF2-40B4-BE49-F238E27FC236}">
                <a16:creationId xmlns:a16="http://schemas.microsoft.com/office/drawing/2014/main" id="{0A84653F-DA3C-1B40-B0E8-97B965F0E943}"/>
              </a:ext>
            </a:extLst>
          </p:cNvPr>
          <p:cNvSpPr>
            <a:spLocks noChangeShapeType="1"/>
          </p:cNvSpPr>
          <p:nvPr/>
        </p:nvSpPr>
        <p:spPr bwMode="auto">
          <a:xfrm>
            <a:off x="3773488" y="1079500"/>
            <a:ext cx="1587" cy="49037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79" name="Line 10">
            <a:extLst>
              <a:ext uri="{FF2B5EF4-FFF2-40B4-BE49-F238E27FC236}">
                <a16:creationId xmlns:a16="http://schemas.microsoft.com/office/drawing/2014/main" id="{F477ABDA-AE65-2840-AF73-00E2DD340AB2}"/>
              </a:ext>
            </a:extLst>
          </p:cNvPr>
          <p:cNvSpPr>
            <a:spLocks noChangeShapeType="1"/>
          </p:cNvSpPr>
          <p:nvPr/>
        </p:nvSpPr>
        <p:spPr bwMode="auto">
          <a:xfrm>
            <a:off x="6276975" y="1079500"/>
            <a:ext cx="1588" cy="49037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80" name="Line 11">
            <a:extLst>
              <a:ext uri="{FF2B5EF4-FFF2-40B4-BE49-F238E27FC236}">
                <a16:creationId xmlns:a16="http://schemas.microsoft.com/office/drawing/2014/main" id="{4249E150-54DF-BD45-9AEC-170C5F88E517}"/>
              </a:ext>
            </a:extLst>
          </p:cNvPr>
          <p:cNvSpPr>
            <a:spLocks noChangeShapeType="1"/>
          </p:cNvSpPr>
          <p:nvPr/>
        </p:nvSpPr>
        <p:spPr bwMode="auto">
          <a:xfrm>
            <a:off x="8780463" y="1079500"/>
            <a:ext cx="1587" cy="49037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81" name="Rectangle 12">
            <a:extLst>
              <a:ext uri="{FF2B5EF4-FFF2-40B4-BE49-F238E27FC236}">
                <a16:creationId xmlns:a16="http://schemas.microsoft.com/office/drawing/2014/main" id="{FBAD5609-157A-4F46-B0C1-512371488E1A}"/>
              </a:ext>
            </a:extLst>
          </p:cNvPr>
          <p:cNvSpPr>
            <a:spLocks noChangeArrowheads="1"/>
          </p:cNvSpPr>
          <p:nvPr/>
        </p:nvSpPr>
        <p:spPr bwMode="auto">
          <a:xfrm>
            <a:off x="1271588" y="1079500"/>
            <a:ext cx="7508875" cy="4903788"/>
          </a:xfrm>
          <a:prstGeom prst="rect">
            <a:avLst/>
          </a:prstGeom>
          <a:noFill/>
          <a:ln w="127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282" name="Line 13">
            <a:extLst>
              <a:ext uri="{FF2B5EF4-FFF2-40B4-BE49-F238E27FC236}">
                <a16:creationId xmlns:a16="http://schemas.microsoft.com/office/drawing/2014/main" id="{36F6E130-AC0D-604B-A288-59F75DC3A91C}"/>
              </a:ext>
            </a:extLst>
          </p:cNvPr>
          <p:cNvSpPr>
            <a:spLocks noChangeShapeType="1"/>
          </p:cNvSpPr>
          <p:nvPr/>
        </p:nvSpPr>
        <p:spPr bwMode="auto">
          <a:xfrm>
            <a:off x="1271588" y="1079500"/>
            <a:ext cx="1587" cy="49037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83" name="Line 14">
            <a:extLst>
              <a:ext uri="{FF2B5EF4-FFF2-40B4-BE49-F238E27FC236}">
                <a16:creationId xmlns:a16="http://schemas.microsoft.com/office/drawing/2014/main" id="{ADB85C70-7C0E-0247-ACDD-576A3FC8F9C8}"/>
              </a:ext>
            </a:extLst>
          </p:cNvPr>
          <p:cNvSpPr>
            <a:spLocks noChangeShapeType="1"/>
          </p:cNvSpPr>
          <p:nvPr/>
        </p:nvSpPr>
        <p:spPr bwMode="auto">
          <a:xfrm>
            <a:off x="1211263" y="5983288"/>
            <a:ext cx="60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84" name="Line 15">
            <a:extLst>
              <a:ext uri="{FF2B5EF4-FFF2-40B4-BE49-F238E27FC236}">
                <a16:creationId xmlns:a16="http://schemas.microsoft.com/office/drawing/2014/main" id="{7DEBE185-C4CD-434D-9BA0-7FC7300C3BD7}"/>
              </a:ext>
            </a:extLst>
          </p:cNvPr>
          <p:cNvSpPr>
            <a:spLocks noChangeShapeType="1"/>
          </p:cNvSpPr>
          <p:nvPr/>
        </p:nvSpPr>
        <p:spPr bwMode="auto">
          <a:xfrm>
            <a:off x="1211263" y="3532188"/>
            <a:ext cx="60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85" name="Line 16">
            <a:extLst>
              <a:ext uri="{FF2B5EF4-FFF2-40B4-BE49-F238E27FC236}">
                <a16:creationId xmlns:a16="http://schemas.microsoft.com/office/drawing/2014/main" id="{E18119B8-711E-2F40-971F-9B28A6FCA02A}"/>
              </a:ext>
            </a:extLst>
          </p:cNvPr>
          <p:cNvSpPr>
            <a:spLocks noChangeShapeType="1"/>
          </p:cNvSpPr>
          <p:nvPr/>
        </p:nvSpPr>
        <p:spPr bwMode="auto">
          <a:xfrm>
            <a:off x="1211263" y="1079500"/>
            <a:ext cx="60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286" name="Line 17">
            <a:extLst>
              <a:ext uri="{FF2B5EF4-FFF2-40B4-BE49-F238E27FC236}">
                <a16:creationId xmlns:a16="http://schemas.microsoft.com/office/drawing/2014/main" id="{7EDBFC9F-C410-C548-BA34-69E47626C933}"/>
              </a:ext>
            </a:extLst>
          </p:cNvPr>
          <p:cNvSpPr>
            <a:spLocks noChangeShapeType="1"/>
          </p:cNvSpPr>
          <p:nvPr/>
        </p:nvSpPr>
        <p:spPr bwMode="auto">
          <a:xfrm>
            <a:off x="1271588" y="5983288"/>
            <a:ext cx="75088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87" name="Line 18">
            <a:extLst>
              <a:ext uri="{FF2B5EF4-FFF2-40B4-BE49-F238E27FC236}">
                <a16:creationId xmlns:a16="http://schemas.microsoft.com/office/drawing/2014/main" id="{C167F5BB-6F5E-924C-AF92-B47025564964}"/>
              </a:ext>
            </a:extLst>
          </p:cNvPr>
          <p:cNvSpPr>
            <a:spLocks noChangeShapeType="1"/>
          </p:cNvSpPr>
          <p:nvPr/>
        </p:nvSpPr>
        <p:spPr bwMode="auto">
          <a:xfrm flipV="1">
            <a:off x="1271588" y="5983288"/>
            <a:ext cx="1587" cy="60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88" name="Line 19">
            <a:extLst>
              <a:ext uri="{FF2B5EF4-FFF2-40B4-BE49-F238E27FC236}">
                <a16:creationId xmlns:a16="http://schemas.microsoft.com/office/drawing/2014/main" id="{282D3E42-0324-AB40-962F-2FFB725DD214}"/>
              </a:ext>
            </a:extLst>
          </p:cNvPr>
          <p:cNvSpPr>
            <a:spLocks noChangeShapeType="1"/>
          </p:cNvSpPr>
          <p:nvPr/>
        </p:nvSpPr>
        <p:spPr bwMode="auto">
          <a:xfrm flipV="1">
            <a:off x="3773488" y="5983288"/>
            <a:ext cx="1587" cy="60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89" name="Line 20">
            <a:extLst>
              <a:ext uri="{FF2B5EF4-FFF2-40B4-BE49-F238E27FC236}">
                <a16:creationId xmlns:a16="http://schemas.microsoft.com/office/drawing/2014/main" id="{D568801D-10BD-A749-A7A8-1F7B5A3CBA44}"/>
              </a:ext>
            </a:extLst>
          </p:cNvPr>
          <p:cNvSpPr>
            <a:spLocks noChangeShapeType="1"/>
          </p:cNvSpPr>
          <p:nvPr/>
        </p:nvSpPr>
        <p:spPr bwMode="auto">
          <a:xfrm flipV="1">
            <a:off x="6276975" y="5983288"/>
            <a:ext cx="1588" cy="60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90" name="Line 21">
            <a:extLst>
              <a:ext uri="{FF2B5EF4-FFF2-40B4-BE49-F238E27FC236}">
                <a16:creationId xmlns:a16="http://schemas.microsoft.com/office/drawing/2014/main" id="{624988F1-CB65-4E4A-AF4B-2B7F3AF306B4}"/>
              </a:ext>
            </a:extLst>
          </p:cNvPr>
          <p:cNvSpPr>
            <a:spLocks noChangeShapeType="1"/>
          </p:cNvSpPr>
          <p:nvPr/>
        </p:nvSpPr>
        <p:spPr bwMode="auto">
          <a:xfrm flipV="1">
            <a:off x="8780463" y="5983288"/>
            <a:ext cx="1587" cy="603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Proxima Nova Rg" panose="02000506030000020004" pitchFamily="2" charset="77"/>
            </a:endParaRPr>
          </a:p>
        </p:txBody>
      </p:sp>
      <p:sp>
        <p:nvSpPr>
          <p:cNvPr id="139291" name="Rectangle 22">
            <a:extLst>
              <a:ext uri="{FF2B5EF4-FFF2-40B4-BE49-F238E27FC236}">
                <a16:creationId xmlns:a16="http://schemas.microsoft.com/office/drawing/2014/main" id="{F1D3B7A3-6805-2C4F-BC3B-7E4EF93D3A34}"/>
              </a:ext>
            </a:extLst>
          </p:cNvPr>
          <p:cNvSpPr>
            <a:spLocks noChangeArrowheads="1"/>
          </p:cNvSpPr>
          <p:nvPr/>
        </p:nvSpPr>
        <p:spPr bwMode="auto">
          <a:xfrm>
            <a:off x="5716114" y="5261083"/>
            <a:ext cx="138112" cy="138113"/>
          </a:xfrm>
          <a:prstGeom prst="rect">
            <a:avLst/>
          </a:prstGeom>
          <a:solidFill>
            <a:schemeClr val="accent2">
              <a:lumMod val="75000"/>
            </a:schemeClr>
          </a:solidFill>
          <a:ln w="9525">
            <a:solidFill>
              <a:schemeClr val="tx1"/>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295" name="Rectangle 50">
            <a:extLst>
              <a:ext uri="{FF2B5EF4-FFF2-40B4-BE49-F238E27FC236}">
                <a16:creationId xmlns:a16="http://schemas.microsoft.com/office/drawing/2014/main" id="{A47040E3-5C7C-994A-B128-9726F914D41A}"/>
              </a:ext>
            </a:extLst>
          </p:cNvPr>
          <p:cNvSpPr>
            <a:spLocks noChangeArrowheads="1"/>
          </p:cNvSpPr>
          <p:nvPr/>
        </p:nvSpPr>
        <p:spPr bwMode="auto">
          <a:xfrm>
            <a:off x="1019175" y="5865813"/>
            <a:ext cx="785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1</a:t>
            </a:r>
            <a:endParaRPr lang="pt-BR" altLang="en-US" sz="1800">
              <a:latin typeface="Proxima Nova Rg" panose="02000506030000020004" pitchFamily="2" charset="77"/>
            </a:endParaRPr>
          </a:p>
        </p:txBody>
      </p:sp>
      <p:sp>
        <p:nvSpPr>
          <p:cNvPr id="139296" name="Rectangle 51">
            <a:extLst>
              <a:ext uri="{FF2B5EF4-FFF2-40B4-BE49-F238E27FC236}">
                <a16:creationId xmlns:a16="http://schemas.microsoft.com/office/drawing/2014/main" id="{A8E6B581-0AE9-D142-B93D-5E163C88EE3B}"/>
              </a:ext>
            </a:extLst>
          </p:cNvPr>
          <p:cNvSpPr>
            <a:spLocks noChangeArrowheads="1"/>
          </p:cNvSpPr>
          <p:nvPr/>
        </p:nvSpPr>
        <p:spPr bwMode="auto">
          <a:xfrm>
            <a:off x="914400" y="3414713"/>
            <a:ext cx="21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dirty="0">
                <a:solidFill>
                  <a:srgbClr val="000000"/>
                </a:solidFill>
                <a:latin typeface="Proxima Nova Rg" panose="02000506030000020004" pitchFamily="2" charset="77"/>
              </a:rPr>
              <a:t>10</a:t>
            </a:r>
            <a:endParaRPr lang="pt-BR" altLang="en-US" sz="1800" dirty="0">
              <a:latin typeface="Proxima Nova Rg" panose="02000506030000020004" pitchFamily="2" charset="77"/>
            </a:endParaRPr>
          </a:p>
        </p:txBody>
      </p:sp>
      <p:sp>
        <p:nvSpPr>
          <p:cNvPr id="139297" name="Rectangle 52">
            <a:extLst>
              <a:ext uri="{FF2B5EF4-FFF2-40B4-BE49-F238E27FC236}">
                <a16:creationId xmlns:a16="http://schemas.microsoft.com/office/drawing/2014/main" id="{9EF2AE82-EF2D-1F44-96F8-D33776BFBA6F}"/>
              </a:ext>
            </a:extLst>
          </p:cNvPr>
          <p:cNvSpPr>
            <a:spLocks noChangeArrowheads="1"/>
          </p:cNvSpPr>
          <p:nvPr/>
        </p:nvSpPr>
        <p:spPr bwMode="auto">
          <a:xfrm>
            <a:off x="809625" y="962025"/>
            <a:ext cx="3606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100</a:t>
            </a:r>
            <a:endParaRPr lang="pt-BR" altLang="en-US" sz="1800">
              <a:latin typeface="Proxima Nova Rg" panose="02000506030000020004" pitchFamily="2" charset="77"/>
            </a:endParaRPr>
          </a:p>
        </p:txBody>
      </p:sp>
      <p:sp>
        <p:nvSpPr>
          <p:cNvPr id="139298" name="Rectangle 53">
            <a:extLst>
              <a:ext uri="{FF2B5EF4-FFF2-40B4-BE49-F238E27FC236}">
                <a16:creationId xmlns:a16="http://schemas.microsoft.com/office/drawing/2014/main" id="{6A44E0A5-1616-854D-86B6-9194EA4BA587}"/>
              </a:ext>
            </a:extLst>
          </p:cNvPr>
          <p:cNvSpPr>
            <a:spLocks noChangeArrowheads="1"/>
          </p:cNvSpPr>
          <p:nvPr/>
        </p:nvSpPr>
        <p:spPr bwMode="auto">
          <a:xfrm>
            <a:off x="1247775" y="6146800"/>
            <a:ext cx="785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1</a:t>
            </a:r>
            <a:endParaRPr lang="pt-BR" altLang="en-US" sz="1800">
              <a:latin typeface="Proxima Nova Rg" panose="02000506030000020004" pitchFamily="2" charset="77"/>
            </a:endParaRPr>
          </a:p>
        </p:txBody>
      </p:sp>
      <p:sp>
        <p:nvSpPr>
          <p:cNvPr id="139299" name="Rectangle 54">
            <a:extLst>
              <a:ext uri="{FF2B5EF4-FFF2-40B4-BE49-F238E27FC236}">
                <a16:creationId xmlns:a16="http://schemas.microsoft.com/office/drawing/2014/main" id="{E1F54B91-B829-DC48-836D-360B52D41A16}"/>
              </a:ext>
            </a:extLst>
          </p:cNvPr>
          <p:cNvSpPr>
            <a:spLocks noChangeArrowheads="1"/>
          </p:cNvSpPr>
          <p:nvPr/>
        </p:nvSpPr>
        <p:spPr bwMode="auto">
          <a:xfrm>
            <a:off x="3668713" y="6146800"/>
            <a:ext cx="21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10</a:t>
            </a:r>
            <a:endParaRPr lang="pt-BR" altLang="en-US" sz="1800">
              <a:latin typeface="Proxima Nova Rg" panose="02000506030000020004" pitchFamily="2" charset="77"/>
            </a:endParaRPr>
          </a:p>
        </p:txBody>
      </p:sp>
      <p:sp>
        <p:nvSpPr>
          <p:cNvPr id="139300" name="Rectangle 55">
            <a:extLst>
              <a:ext uri="{FF2B5EF4-FFF2-40B4-BE49-F238E27FC236}">
                <a16:creationId xmlns:a16="http://schemas.microsoft.com/office/drawing/2014/main" id="{2BC4B915-735C-0A43-A393-0E85F9ECBC4A}"/>
              </a:ext>
            </a:extLst>
          </p:cNvPr>
          <p:cNvSpPr>
            <a:spLocks noChangeArrowheads="1"/>
          </p:cNvSpPr>
          <p:nvPr/>
        </p:nvSpPr>
        <p:spPr bwMode="auto">
          <a:xfrm>
            <a:off x="6119813" y="6146800"/>
            <a:ext cx="3606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dirty="0">
                <a:solidFill>
                  <a:srgbClr val="000000"/>
                </a:solidFill>
                <a:latin typeface="Proxima Nova Rg" panose="02000506030000020004" pitchFamily="2" charset="77"/>
              </a:rPr>
              <a:t>100</a:t>
            </a:r>
            <a:endParaRPr lang="pt-BR" altLang="en-US" sz="1800" dirty="0">
              <a:latin typeface="Proxima Nova Rg" panose="02000506030000020004" pitchFamily="2" charset="77"/>
            </a:endParaRPr>
          </a:p>
        </p:txBody>
      </p:sp>
      <p:sp>
        <p:nvSpPr>
          <p:cNvPr id="139301" name="Rectangle 56">
            <a:extLst>
              <a:ext uri="{FF2B5EF4-FFF2-40B4-BE49-F238E27FC236}">
                <a16:creationId xmlns:a16="http://schemas.microsoft.com/office/drawing/2014/main" id="{55338C2C-F1A3-0445-A85D-F1DC669059D4}"/>
              </a:ext>
            </a:extLst>
          </p:cNvPr>
          <p:cNvSpPr>
            <a:spLocks noChangeArrowheads="1"/>
          </p:cNvSpPr>
          <p:nvPr/>
        </p:nvSpPr>
        <p:spPr bwMode="auto">
          <a:xfrm>
            <a:off x="8569325" y="6146800"/>
            <a:ext cx="5017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1000</a:t>
            </a:r>
            <a:endParaRPr lang="pt-BR" altLang="en-US" sz="1800">
              <a:latin typeface="Proxima Nova Rg" panose="02000506030000020004" pitchFamily="2" charset="77"/>
            </a:endParaRPr>
          </a:p>
        </p:txBody>
      </p:sp>
      <p:sp>
        <p:nvSpPr>
          <p:cNvPr id="41017" name="Rectangle 57">
            <a:extLst>
              <a:ext uri="{FF2B5EF4-FFF2-40B4-BE49-F238E27FC236}">
                <a16:creationId xmlns:a16="http://schemas.microsoft.com/office/drawing/2014/main" id="{55B022B2-1D96-D041-ACE2-1CA619F03DC9}"/>
              </a:ext>
            </a:extLst>
          </p:cNvPr>
          <p:cNvSpPr>
            <a:spLocks noChangeArrowheads="1"/>
          </p:cNvSpPr>
          <p:nvPr/>
        </p:nvSpPr>
        <p:spPr bwMode="auto">
          <a:xfrm>
            <a:off x="3668713" y="6423799"/>
            <a:ext cx="2509837" cy="276225"/>
          </a:xfrm>
          <a:prstGeom prst="rect">
            <a:avLst/>
          </a:prstGeom>
          <a:noFill/>
          <a:ln w="9525">
            <a:noFill/>
            <a:miter lim="800000"/>
            <a:headEnd/>
            <a:tailEnd/>
          </a:ln>
        </p:spPr>
        <p:txBody>
          <a:bodyPr lIns="0" tIns="0" rIns="0" bIns="0">
            <a:spAutoFit/>
          </a:bodyPr>
          <a:lstStyle/>
          <a:p>
            <a:pPr algn="ctr" eaLnBrk="1" hangingPunct="1">
              <a:defRPr/>
            </a:pPr>
            <a:r>
              <a:rPr lang="pt-BR" sz="1800" b="1" dirty="0" err="1">
                <a:solidFill>
                  <a:srgbClr val="000000"/>
                </a:solidFill>
                <a:latin typeface="Proxima Nova Lt" panose="02000506030000020004" pitchFamily="2" charset="77"/>
              </a:rPr>
              <a:t>Resolution</a:t>
            </a:r>
            <a:r>
              <a:rPr lang="pt-BR" sz="1800" b="1" dirty="0">
                <a:solidFill>
                  <a:srgbClr val="000000"/>
                </a:solidFill>
                <a:latin typeface="Proxima Nova Lt" panose="02000506030000020004" pitchFamily="2" charset="77"/>
              </a:rPr>
              <a:t> (</a:t>
            </a:r>
            <a:r>
              <a:rPr lang="pt-BR" sz="1800" b="1" dirty="0" err="1">
                <a:solidFill>
                  <a:srgbClr val="000000"/>
                </a:solidFill>
                <a:latin typeface="Proxima Nova Lt" panose="02000506030000020004" pitchFamily="2" charset="77"/>
              </a:rPr>
              <a:t>meters</a:t>
            </a:r>
            <a:r>
              <a:rPr lang="pt-BR" sz="1800" b="1" dirty="0">
                <a:solidFill>
                  <a:srgbClr val="000000"/>
                </a:solidFill>
                <a:latin typeface="Proxima Nova Lt" panose="02000506030000020004" pitchFamily="2" charset="77"/>
              </a:rPr>
              <a:t>)</a:t>
            </a:r>
            <a:endParaRPr lang="pt-BR" sz="1800" b="1" dirty="0">
              <a:latin typeface="Proxima Nova Lt" panose="02000506030000020004" pitchFamily="2" charset="77"/>
            </a:endParaRPr>
          </a:p>
        </p:txBody>
      </p:sp>
      <p:sp>
        <p:nvSpPr>
          <p:cNvPr id="41018" name="Rectangle 58">
            <a:extLst>
              <a:ext uri="{FF2B5EF4-FFF2-40B4-BE49-F238E27FC236}">
                <a16:creationId xmlns:a16="http://schemas.microsoft.com/office/drawing/2014/main" id="{81B7C337-F651-8745-9500-6036EAB2CB4B}"/>
              </a:ext>
            </a:extLst>
          </p:cNvPr>
          <p:cNvSpPr>
            <a:spLocks noChangeArrowheads="1"/>
          </p:cNvSpPr>
          <p:nvPr/>
        </p:nvSpPr>
        <p:spPr bwMode="auto">
          <a:xfrm rot="16200000">
            <a:off x="-549275" y="3404801"/>
            <a:ext cx="1952625" cy="276999"/>
          </a:xfrm>
          <a:prstGeom prst="rect">
            <a:avLst/>
          </a:prstGeom>
          <a:noFill/>
          <a:ln w="9525">
            <a:noFill/>
            <a:miter lim="800000"/>
            <a:headEnd/>
            <a:tailEnd/>
          </a:ln>
        </p:spPr>
        <p:txBody>
          <a:bodyPr lIns="0" tIns="0" rIns="0" bIns="0">
            <a:spAutoFit/>
          </a:bodyPr>
          <a:lstStyle/>
          <a:p>
            <a:pPr algn="ctr" eaLnBrk="1" hangingPunct="1">
              <a:defRPr/>
            </a:pPr>
            <a:r>
              <a:rPr lang="pt-BR" b="1" dirty="0" err="1">
                <a:solidFill>
                  <a:srgbClr val="000000"/>
                </a:solidFill>
                <a:latin typeface="Proxima Nova Lt" panose="02000506030000020004" pitchFamily="2" charset="77"/>
              </a:rPr>
              <a:t>Revisit</a:t>
            </a:r>
            <a:r>
              <a:rPr lang="pt-BR" b="1" dirty="0">
                <a:solidFill>
                  <a:srgbClr val="000000"/>
                </a:solidFill>
                <a:latin typeface="Proxima Nova Lt" panose="02000506030000020004" pitchFamily="2" charset="77"/>
              </a:rPr>
              <a:t> (</a:t>
            </a:r>
            <a:r>
              <a:rPr lang="pt-BR" b="1" dirty="0" err="1">
                <a:solidFill>
                  <a:srgbClr val="000000"/>
                </a:solidFill>
                <a:latin typeface="Proxima Nova Lt" panose="02000506030000020004" pitchFamily="2" charset="77"/>
              </a:rPr>
              <a:t>days</a:t>
            </a:r>
            <a:r>
              <a:rPr lang="pt-BR" b="1" dirty="0">
                <a:solidFill>
                  <a:srgbClr val="000000"/>
                </a:solidFill>
                <a:latin typeface="Proxima Nova Lt" panose="02000506030000020004" pitchFamily="2" charset="77"/>
              </a:rPr>
              <a:t>)</a:t>
            </a:r>
            <a:endParaRPr lang="pt-BR" b="1" dirty="0">
              <a:latin typeface="Proxima Nova Lt" panose="02000506030000020004" pitchFamily="2" charset="77"/>
            </a:endParaRPr>
          </a:p>
        </p:txBody>
      </p:sp>
      <p:sp>
        <p:nvSpPr>
          <p:cNvPr id="139304" name="Line 66">
            <a:extLst>
              <a:ext uri="{FF2B5EF4-FFF2-40B4-BE49-F238E27FC236}">
                <a16:creationId xmlns:a16="http://schemas.microsoft.com/office/drawing/2014/main" id="{6BC8472A-5E1A-6740-8734-4DC79FFC9820}"/>
              </a:ext>
            </a:extLst>
          </p:cNvPr>
          <p:cNvSpPr>
            <a:spLocks noChangeShapeType="1"/>
          </p:cNvSpPr>
          <p:nvPr/>
        </p:nvSpPr>
        <p:spPr bwMode="auto">
          <a:xfrm flipH="1">
            <a:off x="5497513" y="1084263"/>
            <a:ext cx="9525" cy="49101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305" name="Line 67">
            <a:extLst>
              <a:ext uri="{FF2B5EF4-FFF2-40B4-BE49-F238E27FC236}">
                <a16:creationId xmlns:a16="http://schemas.microsoft.com/office/drawing/2014/main" id="{D71D0723-AB62-E346-8514-48AA065DF46A}"/>
              </a:ext>
            </a:extLst>
          </p:cNvPr>
          <p:cNvSpPr>
            <a:spLocks noChangeShapeType="1"/>
          </p:cNvSpPr>
          <p:nvPr/>
        </p:nvSpPr>
        <p:spPr bwMode="auto">
          <a:xfrm flipH="1">
            <a:off x="7986713" y="1093788"/>
            <a:ext cx="14287" cy="49101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308" name="Rectangle 70">
            <a:extLst>
              <a:ext uri="{FF2B5EF4-FFF2-40B4-BE49-F238E27FC236}">
                <a16:creationId xmlns:a16="http://schemas.microsoft.com/office/drawing/2014/main" id="{01946764-B757-C949-85BC-9DA7D80B02EF}"/>
              </a:ext>
            </a:extLst>
          </p:cNvPr>
          <p:cNvSpPr>
            <a:spLocks noChangeArrowheads="1"/>
          </p:cNvSpPr>
          <p:nvPr/>
        </p:nvSpPr>
        <p:spPr bwMode="auto">
          <a:xfrm>
            <a:off x="5630885" y="4760604"/>
            <a:ext cx="1532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dirty="0">
                <a:solidFill>
                  <a:srgbClr val="003D6C"/>
                </a:solidFill>
                <a:latin typeface="Proxima Nova Rg" panose="02000506030000020004" pitchFamily="2" charset="77"/>
              </a:rPr>
              <a:t>CBERS-AWFI (4/4A)</a:t>
            </a:r>
          </a:p>
          <a:p>
            <a:pPr eaLnBrk="1" hangingPunct="1">
              <a:spcBef>
                <a:spcPct val="0"/>
              </a:spcBef>
              <a:buClrTx/>
              <a:buSzTx/>
              <a:buFontTx/>
              <a:buNone/>
            </a:pPr>
            <a:r>
              <a:rPr lang="pt-BR" altLang="en-US" sz="1400" dirty="0">
                <a:solidFill>
                  <a:srgbClr val="003D6C"/>
                </a:solidFill>
                <a:latin typeface="Proxima Nova Rg" panose="02000506030000020004" pitchFamily="2" charset="77"/>
              </a:rPr>
              <a:t>Amazonia-1</a:t>
            </a:r>
          </a:p>
        </p:txBody>
      </p:sp>
      <p:sp>
        <p:nvSpPr>
          <p:cNvPr id="139321" name="Rectangle 83">
            <a:extLst>
              <a:ext uri="{FF2B5EF4-FFF2-40B4-BE49-F238E27FC236}">
                <a16:creationId xmlns:a16="http://schemas.microsoft.com/office/drawing/2014/main" id="{31179180-C21F-A146-9A36-EC5723BAC678}"/>
              </a:ext>
            </a:extLst>
          </p:cNvPr>
          <p:cNvSpPr>
            <a:spLocks noChangeArrowheads="1"/>
          </p:cNvSpPr>
          <p:nvPr/>
        </p:nvSpPr>
        <p:spPr bwMode="auto">
          <a:xfrm>
            <a:off x="935038" y="1611313"/>
            <a:ext cx="27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50</a:t>
            </a:r>
            <a:endParaRPr lang="pt-BR" altLang="en-US" sz="1800">
              <a:latin typeface="Proxima Nova Rg" panose="02000506030000020004" pitchFamily="2" charset="77"/>
            </a:endParaRPr>
          </a:p>
        </p:txBody>
      </p:sp>
      <p:sp>
        <p:nvSpPr>
          <p:cNvPr id="139322" name="Rectangle 84">
            <a:extLst>
              <a:ext uri="{FF2B5EF4-FFF2-40B4-BE49-F238E27FC236}">
                <a16:creationId xmlns:a16="http://schemas.microsoft.com/office/drawing/2014/main" id="{011FC9A5-C78B-644A-84A3-20E9DCA25406}"/>
              </a:ext>
            </a:extLst>
          </p:cNvPr>
          <p:cNvSpPr>
            <a:spLocks noChangeArrowheads="1"/>
          </p:cNvSpPr>
          <p:nvPr/>
        </p:nvSpPr>
        <p:spPr bwMode="auto">
          <a:xfrm>
            <a:off x="5365750" y="6135688"/>
            <a:ext cx="277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50</a:t>
            </a:r>
            <a:endParaRPr lang="pt-BR" altLang="en-US" sz="1800">
              <a:latin typeface="Proxima Nova Rg" panose="02000506030000020004" pitchFamily="2" charset="77"/>
            </a:endParaRPr>
          </a:p>
        </p:txBody>
      </p:sp>
      <p:sp>
        <p:nvSpPr>
          <p:cNvPr id="139323" name="Rectangle 85">
            <a:extLst>
              <a:ext uri="{FF2B5EF4-FFF2-40B4-BE49-F238E27FC236}">
                <a16:creationId xmlns:a16="http://schemas.microsoft.com/office/drawing/2014/main" id="{758A72FC-2AA2-7A4C-BDB4-007C10EA8A53}"/>
              </a:ext>
            </a:extLst>
          </p:cNvPr>
          <p:cNvSpPr>
            <a:spLocks noChangeArrowheads="1"/>
          </p:cNvSpPr>
          <p:nvPr/>
        </p:nvSpPr>
        <p:spPr bwMode="auto">
          <a:xfrm>
            <a:off x="995363" y="4167188"/>
            <a:ext cx="136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dirty="0">
                <a:solidFill>
                  <a:srgbClr val="000000"/>
                </a:solidFill>
                <a:latin typeface="Proxima Nova Rg" panose="02000506030000020004" pitchFamily="2" charset="77"/>
              </a:rPr>
              <a:t>5</a:t>
            </a:r>
            <a:endParaRPr lang="pt-BR" altLang="en-US" sz="1800" dirty="0">
              <a:latin typeface="Proxima Nova Rg" panose="02000506030000020004" pitchFamily="2" charset="77"/>
            </a:endParaRPr>
          </a:p>
        </p:txBody>
      </p:sp>
      <p:sp>
        <p:nvSpPr>
          <p:cNvPr id="139327" name="Rectangle 90">
            <a:extLst>
              <a:ext uri="{FF2B5EF4-FFF2-40B4-BE49-F238E27FC236}">
                <a16:creationId xmlns:a16="http://schemas.microsoft.com/office/drawing/2014/main" id="{8CFAC25E-4E2E-8A41-93F3-B04A507B83FB}"/>
              </a:ext>
            </a:extLst>
          </p:cNvPr>
          <p:cNvSpPr>
            <a:spLocks noChangeArrowheads="1"/>
          </p:cNvSpPr>
          <p:nvPr/>
        </p:nvSpPr>
        <p:spPr bwMode="auto">
          <a:xfrm>
            <a:off x="3709194" y="4228735"/>
            <a:ext cx="152400" cy="150812"/>
          </a:xfrm>
          <a:prstGeom prst="rect">
            <a:avLst/>
          </a:prstGeom>
          <a:solidFill>
            <a:schemeClr val="accent2">
              <a:lumMod val="75000"/>
            </a:schemeClr>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329" name="Rectangle 95">
            <a:extLst>
              <a:ext uri="{FF2B5EF4-FFF2-40B4-BE49-F238E27FC236}">
                <a16:creationId xmlns:a16="http://schemas.microsoft.com/office/drawing/2014/main" id="{2F216E80-F205-A440-989D-E49B0BD25843}"/>
              </a:ext>
            </a:extLst>
          </p:cNvPr>
          <p:cNvSpPr>
            <a:spLocks noChangeArrowheads="1"/>
          </p:cNvSpPr>
          <p:nvPr/>
        </p:nvSpPr>
        <p:spPr bwMode="auto">
          <a:xfrm>
            <a:off x="4154488" y="3328988"/>
            <a:ext cx="13493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331" name="Rectangle 97">
            <a:extLst>
              <a:ext uri="{FF2B5EF4-FFF2-40B4-BE49-F238E27FC236}">
                <a16:creationId xmlns:a16="http://schemas.microsoft.com/office/drawing/2014/main" id="{083E0E39-9086-3B48-976F-AF1C1C672349}"/>
              </a:ext>
            </a:extLst>
          </p:cNvPr>
          <p:cNvSpPr>
            <a:spLocks noChangeArrowheads="1"/>
          </p:cNvSpPr>
          <p:nvPr/>
        </p:nvSpPr>
        <p:spPr bwMode="auto">
          <a:xfrm>
            <a:off x="5527204" y="2323426"/>
            <a:ext cx="705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b="1" dirty="0" err="1">
                <a:solidFill>
                  <a:srgbClr val="000000"/>
                </a:solidFill>
                <a:latin typeface="Proxima Nova Lt" panose="02000506030000020004" pitchFamily="2" charset="77"/>
              </a:rPr>
              <a:t>Forestry</a:t>
            </a:r>
            <a:endParaRPr lang="pt-BR" altLang="en-US" sz="1400" b="1" dirty="0">
              <a:solidFill>
                <a:srgbClr val="000000"/>
              </a:solidFill>
              <a:latin typeface="Proxima Nova Lt" panose="02000506030000020004" pitchFamily="2" charset="77"/>
            </a:endParaRPr>
          </a:p>
          <a:p>
            <a:pPr eaLnBrk="1" hangingPunct="1">
              <a:spcBef>
                <a:spcPct val="0"/>
              </a:spcBef>
              <a:buClrTx/>
              <a:buSzTx/>
              <a:buFontTx/>
              <a:buNone/>
            </a:pPr>
            <a:r>
              <a:rPr lang="pt-BR" altLang="en-US" sz="1400" b="1" dirty="0" err="1">
                <a:solidFill>
                  <a:srgbClr val="000000"/>
                </a:solidFill>
                <a:latin typeface="Proxima Nova Lt" panose="02000506030000020004" pitchFamily="2" charset="77"/>
              </a:rPr>
              <a:t>Mapping</a:t>
            </a:r>
            <a:endParaRPr lang="pt-BR" altLang="en-US" sz="1400" b="1" dirty="0">
              <a:latin typeface="Proxima Nova Lt" panose="02000506030000020004" pitchFamily="2" charset="77"/>
            </a:endParaRPr>
          </a:p>
        </p:txBody>
      </p:sp>
      <p:sp>
        <p:nvSpPr>
          <p:cNvPr id="139332" name="Rectangle 100">
            <a:extLst>
              <a:ext uri="{FF2B5EF4-FFF2-40B4-BE49-F238E27FC236}">
                <a16:creationId xmlns:a16="http://schemas.microsoft.com/office/drawing/2014/main" id="{0029A948-2B4A-A245-9464-2A393B83D67B}"/>
              </a:ext>
            </a:extLst>
          </p:cNvPr>
          <p:cNvSpPr>
            <a:spLocks noChangeArrowheads="1"/>
          </p:cNvSpPr>
          <p:nvPr/>
        </p:nvSpPr>
        <p:spPr bwMode="auto">
          <a:xfrm>
            <a:off x="6674195" y="3841076"/>
            <a:ext cx="11397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b="1" dirty="0">
                <a:solidFill>
                  <a:srgbClr val="000000"/>
                </a:solidFill>
                <a:latin typeface="Proxima Nova Lt" panose="02000506030000020004" pitchFamily="2" charset="77"/>
              </a:rPr>
              <a:t>Deforestation </a:t>
            </a:r>
          </a:p>
          <a:p>
            <a:pPr eaLnBrk="1" hangingPunct="1">
              <a:spcBef>
                <a:spcPct val="0"/>
              </a:spcBef>
              <a:buClrTx/>
              <a:buSzTx/>
              <a:buFontTx/>
              <a:buNone/>
            </a:pPr>
            <a:r>
              <a:rPr lang="pt-BR" altLang="en-US" sz="1400" b="1" dirty="0" err="1">
                <a:solidFill>
                  <a:srgbClr val="000000"/>
                </a:solidFill>
                <a:latin typeface="Proxima Nova Lt" panose="02000506030000020004" pitchFamily="2" charset="77"/>
              </a:rPr>
              <a:t>Detection</a:t>
            </a:r>
            <a:endParaRPr lang="pt-BR" altLang="en-US" sz="1400" b="1" dirty="0">
              <a:latin typeface="Proxima Nova Lt" panose="02000506030000020004" pitchFamily="2" charset="77"/>
            </a:endParaRPr>
          </a:p>
        </p:txBody>
      </p:sp>
      <p:sp>
        <p:nvSpPr>
          <p:cNvPr id="139334" name="Rectangle 103">
            <a:extLst>
              <a:ext uri="{FF2B5EF4-FFF2-40B4-BE49-F238E27FC236}">
                <a16:creationId xmlns:a16="http://schemas.microsoft.com/office/drawing/2014/main" id="{C7D5BFBD-9E5F-8F4D-96C6-CE97444E455F}"/>
              </a:ext>
            </a:extLst>
          </p:cNvPr>
          <p:cNvSpPr>
            <a:spLocks noChangeArrowheads="1"/>
          </p:cNvSpPr>
          <p:nvPr/>
        </p:nvSpPr>
        <p:spPr bwMode="auto">
          <a:xfrm>
            <a:off x="1332405" y="3006257"/>
            <a:ext cx="8880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b="1" dirty="0">
                <a:solidFill>
                  <a:srgbClr val="000000"/>
                </a:solidFill>
                <a:latin typeface="Proxima Nova Lt" panose="02000506030000020004" pitchFamily="2" charset="77"/>
              </a:rPr>
              <a:t>Land Use</a:t>
            </a:r>
          </a:p>
          <a:p>
            <a:pPr eaLnBrk="1" hangingPunct="1">
              <a:spcBef>
                <a:spcPct val="0"/>
              </a:spcBef>
              <a:buClrTx/>
              <a:buSzTx/>
              <a:buFontTx/>
              <a:buNone/>
            </a:pPr>
            <a:r>
              <a:rPr lang="pt-BR" altLang="en-US" sz="1400" b="1" dirty="0" err="1">
                <a:solidFill>
                  <a:srgbClr val="000000"/>
                </a:solidFill>
                <a:latin typeface="Proxima Nova Lt" panose="02000506030000020004" pitchFamily="2" charset="77"/>
              </a:rPr>
              <a:t>Agriculture</a:t>
            </a:r>
            <a:endParaRPr lang="pt-BR" altLang="en-US" sz="1400" b="1" dirty="0">
              <a:latin typeface="Proxima Nova Lt" panose="02000506030000020004" pitchFamily="2" charset="77"/>
            </a:endParaRPr>
          </a:p>
        </p:txBody>
      </p:sp>
      <p:sp>
        <p:nvSpPr>
          <p:cNvPr id="139335" name="Rectangle 104">
            <a:extLst>
              <a:ext uri="{FF2B5EF4-FFF2-40B4-BE49-F238E27FC236}">
                <a16:creationId xmlns:a16="http://schemas.microsoft.com/office/drawing/2014/main" id="{881C3D87-D0A1-8F41-B2BA-03FAB9FB0CE3}"/>
              </a:ext>
            </a:extLst>
          </p:cNvPr>
          <p:cNvSpPr>
            <a:spLocks noChangeArrowheads="1"/>
          </p:cNvSpPr>
          <p:nvPr/>
        </p:nvSpPr>
        <p:spPr bwMode="auto">
          <a:xfrm>
            <a:off x="2932113" y="6135688"/>
            <a:ext cx="136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5</a:t>
            </a:r>
            <a:endParaRPr lang="pt-BR" altLang="en-US" sz="1800">
              <a:latin typeface="Proxima Nova Rg" panose="02000506030000020004" pitchFamily="2" charset="77"/>
            </a:endParaRPr>
          </a:p>
        </p:txBody>
      </p:sp>
      <p:sp>
        <p:nvSpPr>
          <p:cNvPr id="139336" name="Rectangle 105">
            <a:extLst>
              <a:ext uri="{FF2B5EF4-FFF2-40B4-BE49-F238E27FC236}">
                <a16:creationId xmlns:a16="http://schemas.microsoft.com/office/drawing/2014/main" id="{352BE43C-5A06-C949-9908-7DACEE357AD6}"/>
              </a:ext>
            </a:extLst>
          </p:cNvPr>
          <p:cNvSpPr>
            <a:spLocks noChangeArrowheads="1"/>
          </p:cNvSpPr>
          <p:nvPr/>
        </p:nvSpPr>
        <p:spPr bwMode="auto">
          <a:xfrm>
            <a:off x="4727575" y="2989263"/>
            <a:ext cx="141287" cy="131762"/>
          </a:xfrm>
          <a:prstGeom prst="rect">
            <a:avLst/>
          </a:prstGeom>
          <a:solidFill>
            <a:schemeClr val="accent2">
              <a:lumMod val="75000"/>
            </a:schemeClr>
          </a:solidFill>
          <a:ln w="9525">
            <a:solidFill>
              <a:schemeClr val="tx1"/>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337" name="Rectangle 106">
            <a:extLst>
              <a:ext uri="{FF2B5EF4-FFF2-40B4-BE49-F238E27FC236}">
                <a16:creationId xmlns:a16="http://schemas.microsoft.com/office/drawing/2014/main" id="{0FA22CC0-BAF7-1E4A-849A-8F67912B4368}"/>
              </a:ext>
            </a:extLst>
          </p:cNvPr>
          <p:cNvSpPr>
            <a:spLocks noChangeArrowheads="1"/>
          </p:cNvSpPr>
          <p:nvPr/>
        </p:nvSpPr>
        <p:spPr bwMode="auto">
          <a:xfrm>
            <a:off x="3350960" y="4433398"/>
            <a:ext cx="7305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algn="ctr" eaLnBrk="1" hangingPunct="1">
              <a:lnSpc>
                <a:spcPts val="1800"/>
              </a:lnSpc>
              <a:spcBef>
                <a:spcPct val="0"/>
              </a:spcBef>
              <a:buClrTx/>
              <a:buSzTx/>
              <a:buFontTx/>
              <a:buNone/>
            </a:pPr>
            <a:r>
              <a:rPr lang="pt-BR" altLang="en-US" sz="1400" dirty="0" err="1">
                <a:solidFill>
                  <a:srgbClr val="000000"/>
                </a:solidFill>
                <a:latin typeface="Proxima Nova Rg" panose="02000506030000020004" pitchFamily="2" charset="77"/>
              </a:rPr>
              <a:t>Sentinel</a:t>
            </a:r>
            <a:r>
              <a:rPr lang="pt-BR" altLang="en-US" sz="1400" dirty="0">
                <a:solidFill>
                  <a:srgbClr val="000000"/>
                </a:solidFill>
                <a:latin typeface="Proxima Nova Rg" panose="02000506030000020004" pitchFamily="2" charset="77"/>
              </a:rPr>
              <a:t> 2A/2B</a:t>
            </a:r>
            <a:endParaRPr lang="pt-BR" altLang="en-US" sz="1400" dirty="0">
              <a:latin typeface="Proxima Nova Rg" panose="02000506030000020004" pitchFamily="2" charset="77"/>
            </a:endParaRPr>
          </a:p>
        </p:txBody>
      </p:sp>
      <p:sp>
        <p:nvSpPr>
          <p:cNvPr id="139339" name="Rectangle 106">
            <a:extLst>
              <a:ext uri="{FF2B5EF4-FFF2-40B4-BE49-F238E27FC236}">
                <a16:creationId xmlns:a16="http://schemas.microsoft.com/office/drawing/2014/main" id="{E7551098-1CDE-AA48-BEEE-B1A30A69BE5F}"/>
              </a:ext>
            </a:extLst>
          </p:cNvPr>
          <p:cNvSpPr>
            <a:spLocks noChangeArrowheads="1"/>
          </p:cNvSpPr>
          <p:nvPr/>
        </p:nvSpPr>
        <p:spPr bwMode="auto">
          <a:xfrm>
            <a:off x="4711700" y="3152775"/>
            <a:ext cx="78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dirty="0">
                <a:solidFill>
                  <a:srgbClr val="000000"/>
                </a:solidFill>
                <a:latin typeface="Proxima Nova Rg" panose="02000506030000020004" pitchFamily="2" charset="77"/>
              </a:rPr>
              <a:t>LANDSAT</a:t>
            </a:r>
            <a:endParaRPr lang="pt-BR" altLang="en-US" sz="1400" dirty="0">
              <a:latin typeface="Proxima Nova Rg" panose="02000506030000020004" pitchFamily="2" charset="77"/>
            </a:endParaRPr>
          </a:p>
        </p:txBody>
      </p:sp>
      <p:sp>
        <p:nvSpPr>
          <p:cNvPr id="139340" name="Rectangle 56">
            <a:extLst>
              <a:ext uri="{FF2B5EF4-FFF2-40B4-BE49-F238E27FC236}">
                <a16:creationId xmlns:a16="http://schemas.microsoft.com/office/drawing/2014/main" id="{ECCE7C53-7559-F54D-81F3-68AD17DDBB5F}"/>
              </a:ext>
            </a:extLst>
          </p:cNvPr>
          <p:cNvSpPr>
            <a:spLocks noChangeArrowheads="1"/>
          </p:cNvSpPr>
          <p:nvPr/>
        </p:nvSpPr>
        <p:spPr bwMode="auto">
          <a:xfrm>
            <a:off x="7807325" y="6137275"/>
            <a:ext cx="4183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800">
                <a:solidFill>
                  <a:srgbClr val="000000"/>
                </a:solidFill>
                <a:latin typeface="Proxima Nova Rg" panose="02000506030000020004" pitchFamily="2" charset="77"/>
              </a:rPr>
              <a:t>500</a:t>
            </a:r>
            <a:endParaRPr lang="pt-BR" altLang="en-US" sz="1800">
              <a:latin typeface="Proxima Nova Rg" panose="02000506030000020004" pitchFamily="2" charset="77"/>
            </a:endParaRPr>
          </a:p>
        </p:txBody>
      </p:sp>
      <p:sp>
        <p:nvSpPr>
          <p:cNvPr id="139341" name="Rectangle 29">
            <a:extLst>
              <a:ext uri="{FF2B5EF4-FFF2-40B4-BE49-F238E27FC236}">
                <a16:creationId xmlns:a16="http://schemas.microsoft.com/office/drawing/2014/main" id="{A125D368-D96A-5347-BC83-B0B1B336CFD4}"/>
              </a:ext>
            </a:extLst>
          </p:cNvPr>
          <p:cNvSpPr>
            <a:spLocks noChangeArrowheads="1"/>
          </p:cNvSpPr>
          <p:nvPr/>
        </p:nvSpPr>
        <p:spPr bwMode="auto">
          <a:xfrm>
            <a:off x="7237413" y="5545138"/>
            <a:ext cx="138112" cy="138112"/>
          </a:xfrm>
          <a:prstGeom prst="rect">
            <a:avLst/>
          </a:prstGeom>
          <a:solidFill>
            <a:schemeClr val="accent2">
              <a:lumMod val="75000"/>
            </a:schemeClr>
          </a:solidFill>
          <a:ln w="9525">
            <a:solidFill>
              <a:schemeClr val="tx1"/>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139342" name="Rectangle 68">
            <a:extLst>
              <a:ext uri="{FF2B5EF4-FFF2-40B4-BE49-F238E27FC236}">
                <a16:creationId xmlns:a16="http://schemas.microsoft.com/office/drawing/2014/main" id="{C586C69A-0068-2346-8D97-400582AAA7B2}"/>
              </a:ext>
            </a:extLst>
          </p:cNvPr>
          <p:cNvSpPr>
            <a:spLocks noChangeArrowheads="1"/>
          </p:cNvSpPr>
          <p:nvPr/>
        </p:nvSpPr>
        <p:spPr bwMode="auto">
          <a:xfrm>
            <a:off x="7126685" y="5698252"/>
            <a:ext cx="557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dirty="0">
                <a:solidFill>
                  <a:srgbClr val="000000"/>
                </a:solidFill>
                <a:latin typeface="Proxima Nova Rg" panose="02000506030000020004" pitchFamily="2" charset="77"/>
              </a:rPr>
              <a:t>MODIS</a:t>
            </a:r>
            <a:endParaRPr lang="pt-BR" altLang="en-US" sz="1400" dirty="0">
              <a:latin typeface="Proxima Nova Rg" panose="02000506030000020004" pitchFamily="2" charset="77"/>
            </a:endParaRPr>
          </a:p>
        </p:txBody>
      </p:sp>
      <p:sp>
        <p:nvSpPr>
          <p:cNvPr id="90" name="Rectangle 90">
            <a:extLst>
              <a:ext uri="{FF2B5EF4-FFF2-40B4-BE49-F238E27FC236}">
                <a16:creationId xmlns:a16="http://schemas.microsoft.com/office/drawing/2014/main" id="{5749CE02-A76E-B447-92C2-E42B4C91B54B}"/>
              </a:ext>
            </a:extLst>
          </p:cNvPr>
          <p:cNvSpPr>
            <a:spLocks noChangeArrowheads="1"/>
          </p:cNvSpPr>
          <p:nvPr/>
        </p:nvSpPr>
        <p:spPr bwMode="auto">
          <a:xfrm>
            <a:off x="2369344" y="5869162"/>
            <a:ext cx="152400" cy="150812"/>
          </a:xfrm>
          <a:prstGeom prst="rect">
            <a:avLst/>
          </a:prstGeom>
          <a:solidFill>
            <a:schemeClr val="accent2">
              <a:lumMod val="75000"/>
            </a:schemeClr>
          </a:solidFill>
          <a:ln w="9525">
            <a:solidFill>
              <a:srgbClr val="000000"/>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91" name="Rectangle 106">
            <a:extLst>
              <a:ext uri="{FF2B5EF4-FFF2-40B4-BE49-F238E27FC236}">
                <a16:creationId xmlns:a16="http://schemas.microsoft.com/office/drawing/2014/main" id="{B43B0714-C8DF-1E45-B9C3-327717AB7B47}"/>
              </a:ext>
            </a:extLst>
          </p:cNvPr>
          <p:cNvSpPr>
            <a:spLocks noChangeArrowheads="1"/>
          </p:cNvSpPr>
          <p:nvPr/>
        </p:nvSpPr>
        <p:spPr bwMode="auto">
          <a:xfrm>
            <a:off x="2005489" y="6082161"/>
            <a:ext cx="730503" cy="21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algn="ctr" eaLnBrk="1" hangingPunct="1">
              <a:lnSpc>
                <a:spcPts val="1800"/>
              </a:lnSpc>
              <a:spcBef>
                <a:spcPct val="0"/>
              </a:spcBef>
              <a:buClrTx/>
              <a:buSzTx/>
              <a:buFontTx/>
              <a:buNone/>
            </a:pPr>
            <a:r>
              <a:rPr lang="pt-BR" altLang="en-US" sz="1400" dirty="0">
                <a:solidFill>
                  <a:srgbClr val="000000"/>
                </a:solidFill>
                <a:latin typeface="Proxima Nova Rg" panose="02000506030000020004" pitchFamily="2" charset="77"/>
              </a:rPr>
              <a:t>Planet</a:t>
            </a:r>
          </a:p>
        </p:txBody>
      </p:sp>
      <p:sp>
        <p:nvSpPr>
          <p:cNvPr id="55" name="Rectangle 22">
            <a:extLst>
              <a:ext uri="{FF2B5EF4-FFF2-40B4-BE49-F238E27FC236}">
                <a16:creationId xmlns:a16="http://schemas.microsoft.com/office/drawing/2014/main" id="{91FC788E-7DA1-A944-AA18-0087D25848CF}"/>
              </a:ext>
            </a:extLst>
          </p:cNvPr>
          <p:cNvSpPr>
            <a:spLocks noChangeArrowheads="1"/>
          </p:cNvSpPr>
          <p:nvPr/>
        </p:nvSpPr>
        <p:spPr bwMode="auto">
          <a:xfrm>
            <a:off x="4271304" y="2204269"/>
            <a:ext cx="138112" cy="138113"/>
          </a:xfrm>
          <a:prstGeom prst="rect">
            <a:avLst/>
          </a:prstGeom>
          <a:solidFill>
            <a:schemeClr val="accent2">
              <a:lumMod val="75000"/>
            </a:schemeClr>
          </a:solidFill>
          <a:ln w="9525">
            <a:solidFill>
              <a:schemeClr val="tx1"/>
            </a:solidFill>
            <a:miter lim="800000"/>
            <a:headEnd/>
            <a:tailEnd/>
          </a:ln>
        </p:spPr>
        <p:txBody>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endParaRPr lang="pt-BR" altLang="en-US" sz="1400">
              <a:latin typeface="Calibri" panose="020F0502020204030204" pitchFamily="34" charset="0"/>
            </a:endParaRPr>
          </a:p>
        </p:txBody>
      </p:sp>
      <p:sp>
        <p:nvSpPr>
          <p:cNvPr id="56" name="Rectangle 70">
            <a:extLst>
              <a:ext uri="{FF2B5EF4-FFF2-40B4-BE49-F238E27FC236}">
                <a16:creationId xmlns:a16="http://schemas.microsoft.com/office/drawing/2014/main" id="{2CF85A54-6CC2-284F-B95B-D517C594D5FE}"/>
              </a:ext>
            </a:extLst>
          </p:cNvPr>
          <p:cNvSpPr>
            <a:spLocks noChangeArrowheads="1"/>
          </p:cNvSpPr>
          <p:nvPr/>
        </p:nvSpPr>
        <p:spPr bwMode="auto">
          <a:xfrm>
            <a:off x="3893482" y="1952458"/>
            <a:ext cx="9954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bg2"/>
              </a:buClr>
              <a:buSzPct val="75000"/>
              <a:buFont typeface="Wingdings" pitchFamily="2" charset="2"/>
              <a:buChar char="n"/>
              <a:defRPr sz="2400">
                <a:solidFill>
                  <a:schemeClr val="tx1"/>
                </a:solidFill>
                <a:latin typeface="Humnst777 BT" panose="020B0603030504020204" pitchFamily="34" charset="0"/>
              </a:defRPr>
            </a:lvl1pPr>
            <a:lvl2pPr marL="742950" indent="-285750">
              <a:spcBef>
                <a:spcPct val="20000"/>
              </a:spcBef>
              <a:buClr>
                <a:schemeClr val="accent2"/>
              </a:buClr>
              <a:buSzPct val="80000"/>
              <a:buFont typeface="Wingdings" pitchFamily="2" charset="2"/>
              <a:buChar char="¨"/>
              <a:defRPr sz="2000">
                <a:solidFill>
                  <a:schemeClr val="tx1"/>
                </a:solidFill>
                <a:latin typeface="Humnst777 BT" panose="020B0603030504020204" pitchFamily="34" charset="0"/>
              </a:defRPr>
            </a:lvl2pPr>
            <a:lvl3pPr marL="1143000" indent="-228600">
              <a:spcBef>
                <a:spcPct val="20000"/>
              </a:spcBef>
              <a:buClr>
                <a:schemeClr val="bg2"/>
              </a:buClr>
              <a:buSzPct val="65000"/>
              <a:buFont typeface="Wingdings" pitchFamily="2" charset="2"/>
              <a:buChar char="n"/>
              <a:defRPr sz="2000">
                <a:solidFill>
                  <a:schemeClr val="tx1"/>
                </a:solidFill>
                <a:latin typeface="Humnst777 BT" panose="020B0603030504020204" pitchFamily="34" charset="0"/>
              </a:defRPr>
            </a:lvl3pPr>
            <a:lvl4pPr marL="1600200" indent="-228600">
              <a:spcBef>
                <a:spcPct val="20000"/>
              </a:spcBef>
              <a:buClr>
                <a:schemeClr val="accent2"/>
              </a:buClr>
              <a:buSzPct val="70000"/>
              <a:buFont typeface="Wingdings" pitchFamily="2" charset="2"/>
              <a:buChar char="¨"/>
              <a:defRPr sz="1600">
                <a:solidFill>
                  <a:schemeClr val="tx1"/>
                </a:solidFill>
                <a:latin typeface="Humnst777 BT" panose="020B0603030504020204" pitchFamily="34" charset="0"/>
              </a:defRPr>
            </a:lvl4pPr>
            <a:lvl5pPr marL="2057400" indent="-228600">
              <a:spcBef>
                <a:spcPct val="20000"/>
              </a:spcBef>
              <a:buClr>
                <a:schemeClr val="bg2"/>
              </a:buClr>
              <a:buFont typeface="Wingdings" pitchFamily="2" charset="2"/>
              <a:buChar char="§"/>
              <a:defRPr sz="2000">
                <a:solidFill>
                  <a:schemeClr val="tx1"/>
                </a:solidFill>
                <a:latin typeface="Humnst777 BT" panose="020B0603030504020204" pitchFamily="34"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Humnst777 BT" panose="020B0603030504020204" pitchFamily="34" charset="0"/>
              </a:defRPr>
            </a:lvl9pPr>
          </a:lstStyle>
          <a:p>
            <a:pPr eaLnBrk="1" hangingPunct="1">
              <a:spcBef>
                <a:spcPct val="0"/>
              </a:spcBef>
              <a:buClrTx/>
              <a:buSzTx/>
              <a:buFontTx/>
              <a:buNone/>
            </a:pPr>
            <a:r>
              <a:rPr lang="pt-BR" altLang="en-US" sz="1400" dirty="0">
                <a:solidFill>
                  <a:srgbClr val="003D6C"/>
                </a:solidFill>
                <a:latin typeface="Proxima Nova Rg" panose="02000506030000020004" pitchFamily="2" charset="77"/>
              </a:rPr>
              <a:t>CBERS-MUX</a:t>
            </a:r>
          </a:p>
        </p:txBody>
      </p:sp>
    </p:spTree>
    <p:extLst>
      <p:ext uri="{BB962C8B-B14F-4D97-AF65-F5344CB8AC3E}">
        <p14:creationId xmlns:p14="http://schemas.microsoft.com/office/powerpoint/2010/main" val="410902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6382265" y="6519446"/>
            <a:ext cx="2761735" cy="276999"/>
          </a:xfrm>
          <a:prstGeom prst="rect">
            <a:avLst/>
          </a:prstGeom>
          <a:noFill/>
          <a:ln>
            <a:noFill/>
          </a:ln>
          <a:effectLst/>
        </p:spPr>
        <p:txBody>
          <a:bodyPr wrap="square">
            <a:spAutoFit/>
          </a:bodyPr>
          <a:lstStyle/>
          <a:p>
            <a:pPr algn="r">
              <a:spcBef>
                <a:spcPct val="50000"/>
              </a:spcBef>
              <a:defRPr/>
            </a:pPr>
            <a:r>
              <a:rPr lang="en-GB" sz="1200" u="none" dirty="0">
                <a:solidFill>
                  <a:srgbClr val="004375"/>
                </a:solidFill>
                <a:latin typeface="Proxima Nova Rg" panose="02000506030000020004" pitchFamily="2" charset="77"/>
                <a:cs typeface="Calibri"/>
              </a:rPr>
              <a:t>graphics: Rolf </a:t>
            </a:r>
            <a:r>
              <a:rPr lang="en-GB" sz="1200" u="none" dirty="0" err="1">
                <a:solidFill>
                  <a:srgbClr val="004375"/>
                </a:solidFill>
                <a:latin typeface="Proxima Nova Rg" panose="02000506030000020004" pitchFamily="2" charset="77"/>
                <a:cs typeface="Calibri"/>
              </a:rPr>
              <a:t>Simoes</a:t>
            </a:r>
            <a:r>
              <a:rPr lang="en-GB" sz="1200" u="none" dirty="0">
                <a:solidFill>
                  <a:srgbClr val="004375"/>
                </a:solidFill>
                <a:latin typeface="Proxima Nova Rg" panose="02000506030000020004" pitchFamily="2" charset="77"/>
                <a:cs typeface="Calibri"/>
              </a:rPr>
              <a:t> (INPE)</a:t>
            </a:r>
          </a:p>
        </p:txBody>
      </p:sp>
      <p:sp>
        <p:nvSpPr>
          <p:cNvPr id="15" name="CaixaDeTexto 3"/>
          <p:cNvSpPr txBox="1">
            <a:spLocks noChangeArrowheads="1"/>
          </p:cNvSpPr>
          <p:nvPr/>
        </p:nvSpPr>
        <p:spPr bwMode="auto">
          <a:xfrm>
            <a:off x="630238" y="5486400"/>
            <a:ext cx="8189912" cy="558360"/>
          </a:xfrm>
          <a:prstGeom prst="rect">
            <a:avLst/>
          </a:prstGeom>
          <a:solidFill>
            <a:srgbClr val="E8F0FF"/>
          </a:solidFill>
          <a:ln>
            <a:noFill/>
          </a:ln>
        </p:spPr>
        <p:txBody>
          <a:bodyPr wrap="square" tIns="93600" bIns="93600">
            <a:spAutoFit/>
          </a:bodyPr>
          <a:lstStyle>
            <a:lvl1pPr>
              <a:defRPr sz="2800">
                <a:solidFill>
                  <a:schemeClr val="tx1"/>
                </a:solidFill>
                <a:latin typeface="Source Sans Pro" charset="0"/>
                <a:ea typeface="ＭＳ Ｐゴシック" charset="0"/>
                <a:cs typeface="Source Sans Pro" charset="0"/>
              </a:defRPr>
            </a:lvl1pPr>
            <a:lvl2pPr>
              <a:defRPr sz="2000">
                <a:solidFill>
                  <a:schemeClr val="tx1"/>
                </a:solidFill>
                <a:latin typeface="Source Sans Pro" charset="0"/>
                <a:ea typeface="Source Sans Pro" charset="0"/>
                <a:cs typeface="Source Sans Pro" charset="0"/>
              </a:defRPr>
            </a:lvl2pPr>
            <a:lvl3pPr>
              <a:defRPr sz="2000">
                <a:solidFill>
                  <a:schemeClr val="tx1"/>
                </a:solidFill>
                <a:latin typeface="Source Sans Pro" charset="0"/>
                <a:ea typeface="Source Sans Pro" charset="0"/>
                <a:cs typeface="Source Sans Pro" charset="0"/>
              </a:defRPr>
            </a:lvl3pPr>
            <a:lvl4pPr>
              <a:defRPr sz="1600">
                <a:solidFill>
                  <a:schemeClr val="tx1"/>
                </a:solidFill>
                <a:latin typeface="Source Sans Pro" charset="0"/>
                <a:ea typeface="Source Sans Pro" charset="0"/>
                <a:cs typeface="Source Sans Pro" charset="0"/>
              </a:defRPr>
            </a:lvl4pPr>
            <a:lvl5pPr>
              <a:defRPr sz="2000">
                <a:solidFill>
                  <a:schemeClr val="tx1"/>
                </a:solidFill>
                <a:latin typeface="Source Sans Pro" charset="0"/>
                <a:ea typeface="Source Sans Pro" charset="0"/>
                <a:cs typeface="Source Sans Pro" charset="0"/>
              </a:defRPr>
            </a:lvl5pPr>
            <a:lvl6pPr eaLnBrk="0" hangingPunct="0">
              <a:buFont typeface="Wingdings" charset="0"/>
              <a:defRPr sz="2000">
                <a:solidFill>
                  <a:schemeClr val="tx1"/>
                </a:solidFill>
                <a:latin typeface="Source Sans Pro" charset="0"/>
                <a:ea typeface="Source Sans Pro" charset="0"/>
                <a:cs typeface="Source Sans Pro" charset="0"/>
              </a:defRPr>
            </a:lvl6pPr>
            <a:lvl7pPr eaLnBrk="0" hangingPunct="0">
              <a:buFont typeface="Wingdings" charset="0"/>
              <a:defRPr sz="2000">
                <a:solidFill>
                  <a:schemeClr val="tx1"/>
                </a:solidFill>
                <a:latin typeface="Source Sans Pro" charset="0"/>
                <a:ea typeface="Source Sans Pro" charset="0"/>
                <a:cs typeface="Source Sans Pro" charset="0"/>
              </a:defRPr>
            </a:lvl7pPr>
            <a:lvl8pPr eaLnBrk="0" hangingPunct="0">
              <a:buFont typeface="Wingdings" charset="0"/>
              <a:defRPr sz="2000">
                <a:solidFill>
                  <a:schemeClr val="tx1"/>
                </a:solidFill>
                <a:latin typeface="Source Sans Pro" charset="0"/>
                <a:ea typeface="Source Sans Pro" charset="0"/>
                <a:cs typeface="Source Sans Pro" charset="0"/>
              </a:defRPr>
            </a:lvl8pPr>
            <a:lvl9pPr eaLnBrk="0" hangingPunct="0">
              <a:buFont typeface="Wingdings" charset="0"/>
              <a:defRPr sz="2000">
                <a:solidFill>
                  <a:schemeClr val="tx1"/>
                </a:solidFill>
                <a:latin typeface="Source Sans Pro" charset="0"/>
                <a:ea typeface="Source Sans Pro" charset="0"/>
                <a:cs typeface="Source Sans Pro" charset="0"/>
              </a:defRPr>
            </a:lvl9pPr>
          </a:lstStyle>
          <a:p>
            <a:pPr algn="ctr"/>
            <a:r>
              <a:rPr lang="x-none" altLang="ja-JP" sz="2400" u="none">
                <a:solidFill>
                  <a:srgbClr val="000066"/>
                </a:solidFill>
                <a:latin typeface="Proxima Nova Rg" panose="02000506030000020004" pitchFamily="2" charset="77"/>
                <a:cs typeface="Calibri"/>
              </a:rPr>
              <a:t>Transformations </a:t>
            </a:r>
            <a:r>
              <a:rPr lang="x-none" altLang="ja-JP" sz="2400" u="none" dirty="0">
                <a:solidFill>
                  <a:srgbClr val="000066"/>
                </a:solidFill>
                <a:latin typeface="Proxima Nova Rg" panose="02000506030000020004" pitchFamily="2" charset="77"/>
                <a:cs typeface="Calibri"/>
              </a:rPr>
              <a:t>of land cover due to actions of </a:t>
            </a:r>
            <a:r>
              <a:rPr lang="x-none" altLang="ja-JP" sz="2400" u="none">
                <a:solidFill>
                  <a:srgbClr val="000066"/>
                </a:solidFill>
                <a:latin typeface="Proxima Nova Rg" panose="02000506030000020004" pitchFamily="2" charset="77"/>
                <a:cs typeface="Calibri"/>
              </a:rPr>
              <a:t>land use</a:t>
            </a:r>
            <a:endParaRPr lang="en-US" altLang="ja-JP" sz="2400" u="none" dirty="0">
              <a:solidFill>
                <a:srgbClr val="000066"/>
              </a:solidFill>
              <a:latin typeface="Proxima Nova Rg" panose="02000506030000020004" pitchFamily="2" charset="77"/>
              <a:cs typeface="Calibri"/>
            </a:endParaRPr>
          </a:p>
        </p:txBody>
      </p:sp>
      <p:pic>
        <p:nvPicPr>
          <p:cNvPr id="1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0238" y="1371600"/>
            <a:ext cx="8282516" cy="3771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Rectangle 1">
            <a:extLst>
              <a:ext uri="{FF2B5EF4-FFF2-40B4-BE49-F238E27FC236}">
                <a16:creationId xmlns:a16="http://schemas.microsoft.com/office/drawing/2014/main" id="{183C744E-2705-2147-9B8C-8C06FB099BDD}"/>
              </a:ext>
            </a:extLst>
          </p:cNvPr>
          <p:cNvSpPr txBox="1">
            <a:spLocks noChangeArrowheads="1"/>
          </p:cNvSpPr>
          <p:nvPr/>
        </p:nvSpPr>
        <p:spPr bwMode="auto">
          <a:xfrm>
            <a:off x="495300" y="51240"/>
            <a:ext cx="8153400" cy="762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marR="0" indent="0" algn="l" defTabSz="410751" rtl="0" eaLnBrk="0" fontAlgn="base" latinLnBrk="0" hangingPunct="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Calibri"/>
                <a:ea typeface="ＭＳ Ｐゴシック" charset="0"/>
                <a:cs typeface="Calibri"/>
                <a:sym typeface="Helvetica Light"/>
              </a:defRPr>
            </a:lvl1pPr>
            <a:lvl2pPr marL="0" marR="0" indent="160729"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2pPr>
            <a:lvl3pPr marL="0" marR="0" indent="321457"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3pPr>
            <a:lvl4pPr marL="0" marR="0" indent="482186"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4pPr>
            <a:lvl5pPr marL="0" marR="0" indent="642915"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5pPr>
            <a:lvl6pPr marL="457200" marR="0" indent="803643"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6pPr>
            <a:lvl7pPr marL="914400" marR="0" indent="964372"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7pPr>
            <a:lvl8pPr marL="1371600" marR="0" indent="1125101"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8pPr>
            <a:lvl9pPr marL="1828800" marR="0" indent="1285829"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9p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sz="3600" b="0" kern="0" dirty="0" err="1">
                <a:latin typeface="Proxima Nova Lt" panose="02000506030000020004" pitchFamily="2" charset="77"/>
              </a:rPr>
              <a:t>Continuous</a:t>
            </a:r>
            <a:r>
              <a:rPr lang="pt-BR" sz="3600" b="0" kern="0" dirty="0">
                <a:latin typeface="Proxima Nova Lt" panose="02000506030000020004" pitchFamily="2" charset="77"/>
              </a:rPr>
              <a:t> </a:t>
            </a:r>
            <a:r>
              <a:rPr lang="pt-BR" sz="3600" b="0" kern="0" dirty="0" err="1">
                <a:latin typeface="Proxima Nova Lt" panose="02000506030000020004" pitchFamily="2" charset="77"/>
              </a:rPr>
              <a:t>monitoring</a:t>
            </a:r>
            <a:r>
              <a:rPr lang="pt-BR" sz="3600" b="0" kern="0" dirty="0">
                <a:latin typeface="Proxima Nova Lt" panose="02000506030000020004" pitchFamily="2" charset="77"/>
              </a:rPr>
              <a:t> </a:t>
            </a:r>
            <a:r>
              <a:rPr lang="pt-BR" sz="3600" b="0" kern="0" dirty="0" err="1">
                <a:latin typeface="Proxima Nova Lt" panose="02000506030000020004" pitchFamily="2" charset="77"/>
              </a:rPr>
              <a:t>of</a:t>
            </a:r>
            <a:r>
              <a:rPr lang="pt-BR" sz="3600" b="0" kern="0" dirty="0">
                <a:latin typeface="Proxima Nova Lt" panose="02000506030000020004" pitchFamily="2" charset="77"/>
              </a:rPr>
              <a:t> </a:t>
            </a:r>
            <a:r>
              <a:rPr lang="pt-BR" sz="3600" b="0" kern="0" dirty="0" err="1">
                <a:latin typeface="Proxima Nova Lt" panose="02000506030000020004" pitchFamily="2" charset="77"/>
              </a:rPr>
              <a:t>landscapes</a:t>
            </a:r>
            <a:endParaRPr lang="pt-BR" sz="3600" b="0" kern="0" dirty="0">
              <a:latin typeface="Proxima Nova Lt" panose="02000506030000020004" pitchFamily="2" charset="77"/>
            </a:endParaRPr>
          </a:p>
        </p:txBody>
      </p:sp>
    </p:spTree>
    <p:extLst>
      <p:ext uri="{BB962C8B-B14F-4D97-AF65-F5344CB8AC3E}">
        <p14:creationId xmlns:p14="http://schemas.microsoft.com/office/powerpoint/2010/main" val="41459035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428492" y="4221053"/>
            <a:ext cx="1905715" cy="707886"/>
          </a:xfrm>
          <a:prstGeom prst="rect">
            <a:avLst/>
          </a:prstGeom>
          <a:noFill/>
        </p:spPr>
        <p:txBody>
          <a:bodyPr wrap="none" rtlCol="0">
            <a:spAutoFit/>
          </a:bodyPr>
          <a:lstStyle/>
          <a:p>
            <a:pPr algn="ctr"/>
            <a:r>
              <a:rPr lang="en-US" sz="2000" dirty="0">
                <a:solidFill>
                  <a:srgbClr val="003D6C"/>
                </a:solidFill>
              </a:rPr>
              <a:t>Big satellite data</a:t>
            </a:r>
          </a:p>
          <a:p>
            <a:pPr algn="ctr"/>
            <a:r>
              <a:rPr lang="en-US" sz="2000" dirty="0">
                <a:solidFill>
                  <a:srgbClr val="003D6C"/>
                </a:solidFill>
              </a:rPr>
              <a:t>(2PB per day)</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8900" y="2319912"/>
            <a:ext cx="2708614" cy="1805743"/>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856" y="2319913"/>
            <a:ext cx="2755094" cy="1832736"/>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9193" y="2322781"/>
            <a:ext cx="2740497" cy="1826999"/>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3023632" y="4221052"/>
            <a:ext cx="2803203" cy="707886"/>
          </a:xfrm>
          <a:prstGeom prst="rect">
            <a:avLst/>
          </a:prstGeom>
          <a:noFill/>
        </p:spPr>
        <p:txBody>
          <a:bodyPr wrap="none" rtlCol="0">
            <a:spAutoFit/>
          </a:bodyPr>
          <a:lstStyle/>
          <a:p>
            <a:pPr algn="ctr"/>
            <a:r>
              <a:rPr lang="en-US" sz="2000" dirty="0">
                <a:solidFill>
                  <a:srgbClr val="003D6C"/>
                </a:solidFill>
              </a:rPr>
              <a:t>Data cubes</a:t>
            </a:r>
          </a:p>
          <a:p>
            <a:pPr algn="ctr"/>
            <a:r>
              <a:rPr lang="en-US" sz="2000" dirty="0">
                <a:solidFill>
                  <a:srgbClr val="003D6C"/>
                </a:solidFill>
              </a:rPr>
              <a:t>(consistent observations)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6532100" y="4221051"/>
            <a:ext cx="2000869" cy="707886"/>
          </a:xfrm>
          <a:prstGeom prst="rect">
            <a:avLst/>
          </a:prstGeom>
          <a:noFill/>
        </p:spPr>
        <p:txBody>
          <a:bodyPr wrap="none" rtlCol="0">
            <a:spAutoFit/>
          </a:bodyPr>
          <a:lstStyle/>
          <a:p>
            <a:pPr algn="ctr"/>
            <a:r>
              <a:rPr lang="en-US" sz="2000" dirty="0">
                <a:solidFill>
                  <a:srgbClr val="003D6C"/>
                </a:solidFill>
              </a:rPr>
              <a:t>Machine learning</a:t>
            </a:r>
          </a:p>
          <a:p>
            <a:pPr algn="ctr"/>
            <a:r>
              <a:rPr lang="en-US" sz="2000" dirty="0">
                <a:solidFill>
                  <a:srgbClr val="003D6C"/>
                </a:solidFill>
              </a:rPr>
              <a:t>(classification)</a:t>
            </a:r>
          </a:p>
        </p:txBody>
      </p:sp>
      <p:sp>
        <p:nvSpPr>
          <p:cNvPr id="9" name="Title 1">
            <a:extLst>
              <a:ext uri="{FF2B5EF4-FFF2-40B4-BE49-F238E27FC236}">
                <a16:creationId xmlns:a16="http://schemas.microsoft.com/office/drawing/2014/main" id="{344E6EBD-7547-A947-83C3-0013671D6F01}"/>
              </a:ext>
            </a:extLst>
          </p:cNvPr>
          <p:cNvSpPr>
            <a:spLocks noGrp="1"/>
          </p:cNvSpPr>
          <p:nvPr>
            <p:ph type="title"/>
          </p:nvPr>
        </p:nvSpPr>
        <p:spPr/>
        <p:txBody>
          <a:bodyPr/>
          <a:lstStyle/>
          <a:p>
            <a:r>
              <a:rPr lang="en-US" sz="3400" dirty="0"/>
              <a:t>Big EO data for sustainable development </a:t>
            </a:r>
          </a:p>
        </p:txBody>
      </p:sp>
      <p:sp>
        <p:nvSpPr>
          <p:cNvPr id="3" name="Right Arrow 2">
            <a:extLst>
              <a:ext uri="{FF2B5EF4-FFF2-40B4-BE49-F238E27FC236}">
                <a16:creationId xmlns:a16="http://schemas.microsoft.com/office/drawing/2014/main" id="{75C1559D-D8E3-6648-895A-49286B229B8E}"/>
              </a:ext>
            </a:extLst>
          </p:cNvPr>
          <p:cNvSpPr/>
          <p:nvPr/>
        </p:nvSpPr>
        <p:spPr>
          <a:xfrm>
            <a:off x="2883208" y="3083011"/>
            <a:ext cx="269503" cy="234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8564B8A-A416-5145-998B-7766F7BF6A8B}"/>
              </a:ext>
            </a:extLst>
          </p:cNvPr>
          <p:cNvSpPr/>
          <p:nvPr/>
        </p:nvSpPr>
        <p:spPr>
          <a:xfrm>
            <a:off x="5931346" y="3083011"/>
            <a:ext cx="269503" cy="234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65CC24-D7C6-7D4A-963F-4F34B51EC383}"/>
              </a:ext>
            </a:extLst>
          </p:cNvPr>
          <p:cNvSpPr/>
          <p:nvPr/>
        </p:nvSpPr>
        <p:spPr>
          <a:xfrm>
            <a:off x="1164255" y="5434800"/>
            <a:ext cx="6972300" cy="523220"/>
          </a:xfrm>
          <a:prstGeom prst="rect">
            <a:avLst/>
          </a:prstGeom>
          <a:solidFill>
            <a:srgbClr val="E8F0FF"/>
          </a:solidFill>
          <a:ln>
            <a:solidFill>
              <a:srgbClr val="E9F5FE"/>
            </a:solid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In what ways is </a:t>
            </a:r>
            <a:r>
              <a:rPr kumimoji="0" lang="en-US" sz="2800" u="none" strike="noStrike" kern="1200" cap="none" spc="0" normalizeH="0" baseline="0" noProof="0" dirty="0">
                <a:ln>
                  <a:noFill/>
                </a:ln>
                <a:solidFill>
                  <a:srgbClr val="8B0505"/>
                </a:solidFill>
                <a:effectLst/>
                <a:uLnTx/>
                <a:uFillTx/>
                <a:latin typeface="Proxima Nova Rg" panose="02000506030000020004" pitchFamily="2" charset="77"/>
                <a:ea typeface="Calibri" charset="0"/>
                <a:cs typeface="Calibri" charset="0"/>
              </a:rPr>
              <a:t>big</a:t>
            </a:r>
            <a:r>
              <a:rPr kumimoji="0" lang="en-US" sz="28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 </a:t>
            </a:r>
            <a:r>
              <a:rPr kumimoji="0" lang="en-US" sz="2800" u="none" strike="noStrike" kern="1200" cap="none" spc="0" normalizeH="0" baseline="0" noProof="0" dirty="0">
                <a:ln>
                  <a:noFill/>
                </a:ln>
                <a:solidFill>
                  <a:srgbClr val="8B0505"/>
                </a:solidFill>
                <a:effectLst/>
                <a:uLnTx/>
                <a:uFillTx/>
                <a:latin typeface="Proxima Nova Rg" panose="02000506030000020004" pitchFamily="2" charset="77"/>
                <a:ea typeface="Calibri" charset="0"/>
                <a:cs typeface="Calibri" charset="0"/>
              </a:rPr>
              <a:t>spatial</a:t>
            </a:r>
            <a:r>
              <a:rPr kumimoji="0" lang="en-US" sz="28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 data </a:t>
            </a:r>
            <a:r>
              <a:rPr kumimoji="0" lang="en-US" sz="2800" u="none" strike="noStrike" kern="1200" cap="none" spc="0" normalizeH="0" baseline="0" noProof="0" dirty="0">
                <a:ln>
                  <a:noFill/>
                </a:ln>
                <a:solidFill>
                  <a:srgbClr val="8B0505"/>
                </a:solidFill>
                <a:effectLst/>
                <a:uLnTx/>
                <a:uFillTx/>
                <a:latin typeface="Proxima Nova Rg" panose="02000506030000020004" pitchFamily="2" charset="77"/>
                <a:ea typeface="Calibri" charset="0"/>
                <a:cs typeface="Calibri" charset="0"/>
              </a:rPr>
              <a:t>special</a:t>
            </a:r>
            <a:r>
              <a:rPr kumimoji="0" lang="en-US" sz="28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a:t>
            </a:r>
          </a:p>
        </p:txBody>
      </p:sp>
      <p:sp>
        <p:nvSpPr>
          <p:cNvPr id="15" name="Text Box 2">
            <a:extLst>
              <a:ext uri="{FF2B5EF4-FFF2-40B4-BE49-F238E27FC236}">
                <a16:creationId xmlns:a16="http://schemas.microsoft.com/office/drawing/2014/main" id="{5CF86B4A-B414-1946-9122-FBB0DCEE6363}"/>
              </a:ext>
            </a:extLst>
          </p:cNvPr>
          <p:cNvSpPr txBox="1">
            <a:spLocks noChangeArrowheads="1"/>
          </p:cNvSpPr>
          <p:nvPr/>
        </p:nvSpPr>
        <p:spPr bwMode="auto">
          <a:xfrm>
            <a:off x="5569700" y="6573329"/>
            <a:ext cx="357430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IBM Plex Sans" panose="020B0503050203000203" pitchFamily="34" charset="77"/>
                <a:cs typeface="Franklin Gothic Book Regular" charset="0"/>
              </a:rPr>
              <a:t>images: NASA, Swiss Data Cube, ECMWF</a:t>
            </a:r>
          </a:p>
        </p:txBody>
      </p:sp>
    </p:spTree>
    <p:extLst>
      <p:ext uri="{BB962C8B-B14F-4D97-AF65-F5344CB8AC3E}">
        <p14:creationId xmlns:p14="http://schemas.microsoft.com/office/powerpoint/2010/main" val="91747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3063-CB2F-ED46-9B17-16F52D222DA6}"/>
              </a:ext>
            </a:extLst>
          </p:cNvPr>
          <p:cNvSpPr>
            <a:spLocks noGrp="1"/>
          </p:cNvSpPr>
          <p:nvPr>
            <p:ph type="title"/>
          </p:nvPr>
        </p:nvSpPr>
        <p:spPr/>
        <p:txBody>
          <a:bodyPr/>
          <a:lstStyle/>
          <a:p>
            <a:r>
              <a:rPr lang="en-US" sz="3400" dirty="0"/>
              <a:t>What are the limits of machine learning?</a:t>
            </a:r>
          </a:p>
        </p:txBody>
      </p:sp>
      <p:sp>
        <p:nvSpPr>
          <p:cNvPr id="6" name="Rectangle 5">
            <a:extLst>
              <a:ext uri="{FF2B5EF4-FFF2-40B4-BE49-F238E27FC236}">
                <a16:creationId xmlns:a16="http://schemas.microsoft.com/office/drawing/2014/main" id="{039BCDEC-0884-E84C-94A5-35AB5A52E0A1}"/>
              </a:ext>
            </a:extLst>
          </p:cNvPr>
          <p:cNvSpPr/>
          <p:nvPr/>
        </p:nvSpPr>
        <p:spPr>
          <a:xfrm>
            <a:off x="651052" y="5580378"/>
            <a:ext cx="8077200" cy="769441"/>
          </a:xfrm>
          <a:prstGeom prst="rect">
            <a:avLst/>
          </a:prstGeom>
          <a:solidFill>
            <a:srgbClr val="E8F0FF"/>
          </a:solid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What works for face recognition, automatic translation,</a:t>
            </a:r>
            <a:r>
              <a:rPr lang="en-US" sz="2200" dirty="0">
                <a:solidFill>
                  <a:srgbClr val="00007D">
                    <a:lumMod val="75000"/>
                  </a:srgbClr>
                </a:solidFill>
                <a:latin typeface="Proxima Nova Rg" panose="02000506030000020004" pitchFamily="2" charset="77"/>
                <a:ea typeface="Calibri" charset="0"/>
                <a:cs typeface="Calibri" charset="0"/>
              </a:rPr>
              <a:t> and</a:t>
            </a:r>
            <a:r>
              <a:rPr kumimoji="0" lang="en-US" sz="22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rPr>
              <a:t> Chess/Go games</a:t>
            </a:r>
            <a:r>
              <a:rPr lang="en-US" sz="2200" dirty="0">
                <a:solidFill>
                  <a:srgbClr val="00007D">
                    <a:lumMod val="75000"/>
                  </a:srgbClr>
                </a:solidFill>
                <a:latin typeface="Proxima Nova Rg" panose="02000506030000020004" pitchFamily="2" charset="77"/>
                <a:ea typeface="Calibri" charset="0"/>
                <a:cs typeface="Calibri" charset="0"/>
              </a:rPr>
              <a:t> </a:t>
            </a:r>
            <a:r>
              <a:rPr lang="en-US" sz="2200" dirty="0">
                <a:solidFill>
                  <a:srgbClr val="8B0505"/>
                </a:solidFill>
                <a:latin typeface="Proxima Nova Rg" panose="02000506030000020004" pitchFamily="2" charset="77"/>
                <a:ea typeface="Calibri" charset="0"/>
                <a:cs typeface="Calibri" charset="0"/>
              </a:rPr>
              <a:t>does also work for big spatial data</a:t>
            </a:r>
            <a:r>
              <a:rPr lang="en-US" sz="2200" dirty="0">
                <a:solidFill>
                  <a:srgbClr val="00007D">
                    <a:lumMod val="75000"/>
                  </a:srgbClr>
                </a:solidFill>
                <a:latin typeface="Proxima Nova Rg" panose="02000506030000020004" pitchFamily="2" charset="77"/>
                <a:ea typeface="Calibri" charset="0"/>
                <a:cs typeface="Calibri" charset="0"/>
              </a:rPr>
              <a:t>?</a:t>
            </a:r>
            <a:endParaRPr kumimoji="0" lang="en-US" sz="2200" u="none" strike="noStrike" kern="1200" cap="none" spc="0" normalizeH="0" baseline="0" noProof="0" dirty="0">
              <a:ln>
                <a:noFill/>
              </a:ln>
              <a:solidFill>
                <a:srgbClr val="00007D">
                  <a:lumMod val="75000"/>
                </a:srgbClr>
              </a:solidFill>
              <a:effectLst/>
              <a:uLnTx/>
              <a:uFillTx/>
              <a:latin typeface="Proxima Nova Rg" panose="02000506030000020004" pitchFamily="2" charset="77"/>
              <a:ea typeface="Calibri" charset="0"/>
              <a:cs typeface="Calibri" charset="0"/>
            </a:endParaRPr>
          </a:p>
        </p:txBody>
      </p:sp>
      <p:pic>
        <p:nvPicPr>
          <p:cNvPr id="3" name="Picture 2">
            <a:extLst>
              <a:ext uri="{FF2B5EF4-FFF2-40B4-BE49-F238E27FC236}">
                <a16:creationId xmlns:a16="http://schemas.microsoft.com/office/drawing/2014/main" id="{8C27738E-2620-074A-BD9C-0FC7779A8F5B}"/>
              </a:ext>
            </a:extLst>
          </p:cNvPr>
          <p:cNvPicPr>
            <a:picLocks noChangeAspect="1"/>
          </p:cNvPicPr>
          <p:nvPr/>
        </p:nvPicPr>
        <p:blipFill>
          <a:blip r:embed="rId2"/>
          <a:stretch>
            <a:fillRect/>
          </a:stretch>
        </p:blipFill>
        <p:spPr>
          <a:xfrm>
            <a:off x="651052" y="985518"/>
            <a:ext cx="8077200" cy="4594860"/>
          </a:xfrm>
          <a:prstGeom prst="rect">
            <a:avLst/>
          </a:prstGeom>
        </p:spPr>
      </p:pic>
      <p:sp>
        <p:nvSpPr>
          <p:cNvPr id="7" name="Text Box 2">
            <a:extLst>
              <a:ext uri="{FF2B5EF4-FFF2-40B4-BE49-F238E27FC236}">
                <a16:creationId xmlns:a16="http://schemas.microsoft.com/office/drawing/2014/main" id="{CA16EF39-CC52-3D43-B419-5EDF71269017}"/>
              </a:ext>
            </a:extLst>
          </p:cNvPr>
          <p:cNvSpPr txBox="1">
            <a:spLocks noChangeArrowheads="1"/>
          </p:cNvSpPr>
          <p:nvPr/>
        </p:nvSpPr>
        <p:spPr bwMode="auto">
          <a:xfrm>
            <a:off x="5569700" y="6573329"/>
            <a:ext cx="3574300" cy="284671"/>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dirty="0">
                <a:solidFill>
                  <a:schemeClr val="accent1">
                    <a:lumMod val="75000"/>
                  </a:schemeClr>
                </a:solidFill>
                <a:latin typeface="IBM Plex Sans" panose="020B0503050203000203" pitchFamily="34" charset="77"/>
                <a:cs typeface="Franklin Gothic Book Regular" charset="0"/>
              </a:rPr>
              <a:t>image: manmax31.github.io</a:t>
            </a:r>
          </a:p>
        </p:txBody>
      </p:sp>
    </p:spTree>
    <p:extLst>
      <p:ext uri="{BB962C8B-B14F-4D97-AF65-F5344CB8AC3E}">
        <p14:creationId xmlns:p14="http://schemas.microsoft.com/office/powerpoint/2010/main" val="217415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529142" y="5167651"/>
            <a:ext cx="1729127" cy="369332"/>
          </a:xfrm>
          <a:prstGeom prst="rect">
            <a:avLst/>
          </a:prstGeom>
          <a:noFill/>
        </p:spPr>
        <p:txBody>
          <a:bodyPr wrap="none" rtlCol="0">
            <a:spAutoFit/>
          </a:bodyPr>
          <a:lstStyle/>
          <a:p>
            <a:pPr algn="ctr"/>
            <a:r>
              <a:rPr lang="en-US" dirty="0">
                <a:solidFill>
                  <a:srgbClr val="003D6C"/>
                </a:solidFill>
              </a:rPr>
              <a:t>Big satellite data</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45810" y="3242999"/>
            <a:ext cx="2775767" cy="1850512"/>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213" y="3266511"/>
            <a:ext cx="2755094" cy="1832736"/>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5810" y="3266512"/>
            <a:ext cx="2740497" cy="1826999"/>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3827548" y="5167650"/>
            <a:ext cx="1220078" cy="369332"/>
          </a:xfrm>
          <a:prstGeom prst="rect">
            <a:avLst/>
          </a:prstGeom>
          <a:noFill/>
        </p:spPr>
        <p:txBody>
          <a:bodyPr wrap="none" rtlCol="0">
            <a:spAutoFit/>
          </a:bodyPr>
          <a:lstStyle/>
          <a:p>
            <a:pPr algn="ctr"/>
            <a:r>
              <a:rPr lang="en-US" dirty="0">
                <a:solidFill>
                  <a:srgbClr val="003D6C"/>
                </a:solidFill>
              </a:rPr>
              <a:t>Data cubes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6635027" y="5167649"/>
            <a:ext cx="1819729" cy="369332"/>
          </a:xfrm>
          <a:prstGeom prst="rect">
            <a:avLst/>
          </a:prstGeom>
          <a:noFill/>
        </p:spPr>
        <p:txBody>
          <a:bodyPr wrap="none" rtlCol="0">
            <a:spAutoFit/>
          </a:bodyPr>
          <a:lstStyle/>
          <a:p>
            <a:pPr algn="ctr"/>
            <a:r>
              <a:rPr lang="en-US" dirty="0">
                <a:solidFill>
                  <a:srgbClr val="003D6C"/>
                </a:solidFill>
              </a:rPr>
              <a:t>Machine learning</a:t>
            </a:r>
          </a:p>
        </p:txBody>
      </p:sp>
      <p:pic>
        <p:nvPicPr>
          <p:cNvPr id="2" name="Picture 1">
            <a:extLst>
              <a:ext uri="{FF2B5EF4-FFF2-40B4-BE49-F238E27FC236}">
                <a16:creationId xmlns:a16="http://schemas.microsoft.com/office/drawing/2014/main" id="{4A70235D-4AFC-6341-A318-6406C0787B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53690" y="779852"/>
            <a:ext cx="3904735" cy="2398153"/>
          </a:xfrm>
          <a:prstGeom prst="rect">
            <a:avLst/>
          </a:prstGeom>
        </p:spPr>
      </p:pic>
      <p:sp>
        <p:nvSpPr>
          <p:cNvPr id="15" name="TextBox 14">
            <a:extLst>
              <a:ext uri="{FF2B5EF4-FFF2-40B4-BE49-F238E27FC236}">
                <a16:creationId xmlns:a16="http://schemas.microsoft.com/office/drawing/2014/main" id="{7CAF8A59-CD3E-C443-8B36-4AA3CDD181CA}"/>
              </a:ext>
            </a:extLst>
          </p:cNvPr>
          <p:cNvSpPr txBox="1"/>
          <p:nvPr/>
        </p:nvSpPr>
        <p:spPr>
          <a:xfrm>
            <a:off x="11950928" y="-2426961"/>
            <a:ext cx="2828275" cy="369332"/>
          </a:xfrm>
          <a:prstGeom prst="rect">
            <a:avLst/>
          </a:prstGeom>
          <a:noFill/>
        </p:spPr>
        <p:txBody>
          <a:bodyPr wrap="none" rtlCol="0">
            <a:spAutoFit/>
          </a:bodyPr>
          <a:lstStyle/>
          <a:p>
            <a:pPr algn="ctr"/>
            <a:r>
              <a:rPr lang="en-US" dirty="0">
                <a:solidFill>
                  <a:srgbClr val="843C0C"/>
                </a:solidFill>
              </a:rPr>
              <a:t>The Elephant in the savanna</a:t>
            </a:r>
          </a:p>
        </p:txBody>
      </p:sp>
      <p:sp>
        <p:nvSpPr>
          <p:cNvPr id="16" name="TextBox 15">
            <a:extLst>
              <a:ext uri="{FF2B5EF4-FFF2-40B4-BE49-F238E27FC236}">
                <a16:creationId xmlns:a16="http://schemas.microsoft.com/office/drawing/2014/main" id="{30B8659E-5369-984E-A5CE-F862279FABB1}"/>
              </a:ext>
            </a:extLst>
          </p:cNvPr>
          <p:cNvSpPr txBox="1"/>
          <p:nvPr/>
        </p:nvSpPr>
        <p:spPr>
          <a:xfrm>
            <a:off x="2056258" y="5662649"/>
            <a:ext cx="4402167" cy="830997"/>
          </a:xfrm>
          <a:prstGeom prst="rect">
            <a:avLst/>
          </a:prstGeom>
          <a:solidFill>
            <a:srgbClr val="E8F0FF"/>
          </a:solidFill>
        </p:spPr>
        <p:txBody>
          <a:bodyPr wrap="none" rtlCol="0">
            <a:spAutoFit/>
          </a:bodyPr>
          <a:lstStyle/>
          <a:p>
            <a:pPr algn="ctr"/>
            <a:r>
              <a:rPr lang="en-US" sz="2400" dirty="0">
                <a:solidFill>
                  <a:srgbClr val="003D6C"/>
                </a:solidFill>
                <a:latin typeface="Proxima Nova Rg" panose="02000506030000020004" pitchFamily="2" charset="77"/>
              </a:rPr>
              <a:t>Ecosystems are highly variable </a:t>
            </a:r>
          </a:p>
          <a:p>
            <a:pPr algn="ctr"/>
            <a:r>
              <a:rPr lang="en-US" sz="2400" dirty="0">
                <a:solidFill>
                  <a:srgbClr val="003D6C"/>
                </a:solidFill>
                <a:latin typeface="Proxima Nova Rg" panose="02000506030000020004" pitchFamily="2" charset="77"/>
              </a:rPr>
              <a:t>Local knowledge is essential </a:t>
            </a:r>
          </a:p>
        </p:txBody>
      </p:sp>
      <p:sp>
        <p:nvSpPr>
          <p:cNvPr id="14" name="Text Box 2">
            <a:extLst>
              <a:ext uri="{FF2B5EF4-FFF2-40B4-BE49-F238E27FC236}">
                <a16:creationId xmlns:a16="http://schemas.microsoft.com/office/drawing/2014/main" id="{0877FFDB-F1B6-1F42-8643-BD93669EB018}"/>
              </a:ext>
            </a:extLst>
          </p:cNvPr>
          <p:cNvSpPr txBox="1">
            <a:spLocks noChangeArrowheads="1"/>
          </p:cNvSpPr>
          <p:nvPr/>
        </p:nvSpPr>
        <p:spPr bwMode="auto">
          <a:xfrm>
            <a:off x="5090875" y="6663622"/>
            <a:ext cx="4127500" cy="223116"/>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000" dirty="0">
                <a:solidFill>
                  <a:schemeClr val="accent1">
                    <a:lumMod val="75000"/>
                  </a:schemeClr>
                </a:solidFill>
                <a:latin typeface="Proxima Nova Rg" panose="02000506030000020004" pitchFamily="2" charset="77"/>
                <a:cs typeface="Franklin Gothic Book Regular" charset="0"/>
              </a:rPr>
              <a:t>images: </a:t>
            </a:r>
            <a:r>
              <a:rPr lang="en-US" sz="1000" dirty="0" err="1">
                <a:solidFill>
                  <a:schemeClr val="accent1">
                    <a:lumMod val="75000"/>
                  </a:schemeClr>
                </a:solidFill>
                <a:latin typeface="Proxima Nova Rg" panose="02000506030000020004" pitchFamily="2" charset="77"/>
                <a:cs typeface="Franklin Gothic Book Regular" charset="0"/>
              </a:rPr>
              <a:t>Alamy</a:t>
            </a:r>
            <a:r>
              <a:rPr lang="en-US" sz="1000" dirty="0">
                <a:solidFill>
                  <a:schemeClr val="accent1">
                    <a:lumMod val="75000"/>
                  </a:schemeClr>
                </a:solidFill>
                <a:latin typeface="Proxima Nova Rg" panose="02000506030000020004" pitchFamily="2" charset="77"/>
                <a:cs typeface="Franklin Gothic Book Regular" charset="0"/>
              </a:rPr>
              <a:t>, NASA, Swiss Data Cube, ECMWF</a:t>
            </a:r>
          </a:p>
        </p:txBody>
      </p:sp>
      <p:sp>
        <p:nvSpPr>
          <p:cNvPr id="3" name="Title 2">
            <a:extLst>
              <a:ext uri="{FF2B5EF4-FFF2-40B4-BE49-F238E27FC236}">
                <a16:creationId xmlns:a16="http://schemas.microsoft.com/office/drawing/2014/main" id="{1D7F97B0-DE79-394F-A2ED-A86CB8206A1C}"/>
              </a:ext>
            </a:extLst>
          </p:cNvPr>
          <p:cNvSpPr>
            <a:spLocks noGrp="1"/>
          </p:cNvSpPr>
          <p:nvPr>
            <p:ph type="title"/>
          </p:nvPr>
        </p:nvSpPr>
        <p:spPr/>
        <p:txBody>
          <a:bodyPr/>
          <a:lstStyle/>
          <a:p>
            <a:r>
              <a:rPr lang="en-US" dirty="0"/>
              <a:t>The elephant in the room</a:t>
            </a:r>
          </a:p>
        </p:txBody>
      </p:sp>
    </p:spTree>
    <p:extLst>
      <p:ext uri="{BB962C8B-B14F-4D97-AF65-F5344CB8AC3E}">
        <p14:creationId xmlns:p14="http://schemas.microsoft.com/office/powerpoint/2010/main" val="2148783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P slid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29886</TotalTime>
  <Words>1421</Words>
  <Application>Microsoft Macintosh PowerPoint</Application>
  <PresentationFormat>On-screen Show (4:3)</PresentationFormat>
  <Paragraphs>202</Paragraphs>
  <Slides>27</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Proxima Nova</vt:lpstr>
      <vt:lpstr>IBM Plex Sans</vt:lpstr>
      <vt:lpstr>IBMPlexMono</vt:lpstr>
      <vt:lpstr>Proxima Nova Rg</vt:lpstr>
      <vt:lpstr>Calibri</vt:lpstr>
      <vt:lpstr>Arial</vt:lpstr>
      <vt:lpstr>Proxima Nova Lt</vt:lpstr>
      <vt:lpstr>Proxima Nova Semibold</vt:lpstr>
      <vt:lpstr>Office Theme</vt:lpstr>
      <vt:lpstr>GCP slide</vt:lpstr>
      <vt:lpstr>PowerPoint Presentation</vt:lpstr>
      <vt:lpstr>PowerPoint Presentation</vt:lpstr>
      <vt:lpstr>Questions from Shell</vt:lpstr>
      <vt:lpstr>The age of big Earth observation data</vt:lpstr>
      <vt:lpstr>Optical Satellites for Forestry and Agriculture</vt:lpstr>
      <vt:lpstr>PowerPoint Presentation</vt:lpstr>
      <vt:lpstr>Big EO data for sustainable development </vt:lpstr>
      <vt:lpstr>What are the limits of machine learning?</vt:lpstr>
      <vt:lpstr>The elephant in the room</vt:lpstr>
      <vt:lpstr>Cerrado: Brazilian savanna</vt:lpstr>
      <vt:lpstr>Limitations of global maps </vt:lpstr>
      <vt:lpstr>Questions from Shell</vt:lpstr>
      <vt:lpstr>Land use change emissions</vt:lpstr>
      <vt:lpstr>The Paris Agreement</vt:lpstr>
      <vt:lpstr>Auditable land use emission accounting</vt:lpstr>
      <vt:lpstr>European Space Agency BIOMASS mission</vt:lpstr>
      <vt:lpstr>Auditable country reporting requires trust</vt:lpstr>
      <vt:lpstr>Questions from Shell</vt:lpstr>
      <vt:lpstr>PowerPoint Presentation</vt:lpstr>
      <vt:lpstr>Where does the value of EO come from?</vt:lpstr>
      <vt:lpstr>PowerPoint Presentation</vt:lpstr>
      <vt:lpstr>Questions from Shell</vt:lpstr>
      <vt:lpstr>Potential for CO2 sink in Amazonia: Brazil’s NDC</vt:lpstr>
      <vt:lpstr>PowerPoint Presentation</vt:lpstr>
      <vt:lpstr>PowerPoint Presentation</vt:lpstr>
      <vt:lpstr>Developing a shared global solution</vt:lpstr>
      <vt:lpstr>Concluding thoughts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Gilberto Camara</dc:creator>
  <cp:keywords/>
  <dc:description/>
  <cp:lastModifiedBy>Gilberto Camara</cp:lastModifiedBy>
  <cp:revision>539</cp:revision>
  <cp:lastPrinted>2020-06-17T13:13:57Z</cp:lastPrinted>
  <dcterms:created xsi:type="dcterms:W3CDTF">2019-02-10T17:52:55Z</dcterms:created>
  <dcterms:modified xsi:type="dcterms:W3CDTF">2021-09-28T22:44:21Z</dcterms:modified>
  <cp:category/>
</cp:coreProperties>
</file>